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57" r:id="rId5"/>
    <p:sldId id="258" r:id="rId6"/>
    <p:sldId id="261" r:id="rId7"/>
    <p:sldId id="260"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tango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tango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tango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tango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tangolo arrotondato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tango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705600" y="4206240"/>
            <a:ext cx="960120" cy="457200"/>
          </a:xfrm>
        </p:spPr>
        <p:txBody>
          <a:bodyPr/>
          <a:lstStyle/>
          <a:p>
            <a:fld id="{E494066C-0E22-4E42-9B1D-388F3783EC30}" type="datetimeFigureOut">
              <a:rPr lang="it-IT" smtClean="0"/>
              <a:pPr/>
              <a:t>19/03/2021</a:t>
            </a:fld>
            <a:endParaRPr lang="it-IT"/>
          </a:p>
        </p:txBody>
      </p:sp>
      <p:sp>
        <p:nvSpPr>
          <p:cNvPr id="17" name="Segnaposto piè di pagina 16"/>
          <p:cNvSpPr>
            <a:spLocks noGrp="1"/>
          </p:cNvSpPr>
          <p:nvPr>
            <p:ph type="ftr" sz="quarter" idx="11"/>
          </p:nvPr>
        </p:nvSpPr>
        <p:spPr>
          <a:xfrm>
            <a:off x="5410200" y="4205288"/>
            <a:ext cx="1295400" cy="457200"/>
          </a:xfrm>
        </p:spPr>
        <p:txBody>
          <a:bodyPr/>
          <a:lstStyle/>
          <a:p>
            <a:endParaRPr lang="it-IT"/>
          </a:p>
        </p:txBody>
      </p:sp>
      <p:sp>
        <p:nvSpPr>
          <p:cNvPr id="29" name="Segnaposto numero diapos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070821B-5119-4120-BE31-4113472F5CC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494066C-0E22-4E42-9B1D-388F3783EC30}" type="datetimeFigureOut">
              <a:rPr lang="it-IT" smtClean="0"/>
              <a:pPr/>
              <a:t>19/03/2021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70821B-5119-4120-BE31-4113472F5CC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494066C-0E22-4E42-9B1D-388F3783EC30}" type="datetimeFigureOut">
              <a:rPr lang="it-IT" smtClean="0"/>
              <a:pPr/>
              <a:t>19/03/2021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70821B-5119-4120-BE31-4113472F5CC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494066C-0E22-4E42-9B1D-388F3783EC30}" type="datetimeFigureOut">
              <a:rPr lang="it-IT" smtClean="0"/>
              <a:pPr/>
              <a:t>19/03/2021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70821B-5119-4120-BE31-4113472F5CC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494066C-0E22-4E42-9B1D-388F3783EC30}" type="datetimeFigureOut">
              <a:rPr lang="it-IT" smtClean="0"/>
              <a:pPr/>
              <a:t>19/03/2021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70821B-5119-4120-BE31-4113472F5CC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494066C-0E22-4E42-9B1D-388F3783EC30}" type="datetimeFigureOut">
              <a:rPr lang="it-IT" smtClean="0"/>
              <a:pPr/>
              <a:t>19/03/2021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070821B-5119-4120-BE31-4113472F5CC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nchor="ctr"/>
          <a:lstStyle>
            <a:lvl1pPr>
              <a:defRPr sz="4000" b="0" i="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data 25"/>
          <p:cNvSpPr>
            <a:spLocks noGrp="1"/>
          </p:cNvSpPr>
          <p:nvPr>
            <p:ph type="dt" sz="half" idx="10"/>
          </p:nvPr>
        </p:nvSpPr>
        <p:spPr/>
        <p:txBody>
          <a:bodyPr rtlCol="0"/>
          <a:lstStyle/>
          <a:p>
            <a:fld id="{E494066C-0E22-4E42-9B1D-388F3783EC30}" type="datetimeFigureOut">
              <a:rPr lang="it-IT" smtClean="0"/>
              <a:pPr/>
              <a:t>19/03/2021</a:t>
            </a:fld>
            <a:endParaRPr lang="it-IT"/>
          </a:p>
        </p:txBody>
      </p:sp>
      <p:sp>
        <p:nvSpPr>
          <p:cNvPr id="27" name="Segnaposto numero diapositiva 26"/>
          <p:cNvSpPr>
            <a:spLocks noGrp="1"/>
          </p:cNvSpPr>
          <p:nvPr>
            <p:ph type="sldNum" sz="quarter" idx="11"/>
          </p:nvPr>
        </p:nvSpPr>
        <p:spPr/>
        <p:txBody>
          <a:bodyPr rtlCol="0"/>
          <a:lstStyle/>
          <a:p>
            <a:fld id="{3070821B-5119-4120-BE31-4113472F5CC5}" type="slidenum">
              <a:rPr lang="it-IT" smtClean="0"/>
              <a:pPr/>
              <a:t>‹N›</a:t>
            </a:fld>
            <a:endParaRPr lang="it-IT"/>
          </a:p>
        </p:txBody>
      </p:sp>
      <p:sp>
        <p:nvSpPr>
          <p:cNvPr id="28" name="Segnaposto piè di pagina 27"/>
          <p:cNvSpPr>
            <a:spLocks noGrp="1"/>
          </p:cNvSpPr>
          <p:nvPr>
            <p:ph type="ftr" sz="quarter" idx="12"/>
          </p:nvPr>
        </p:nvSpPr>
        <p:spPr/>
        <p:txBody>
          <a:bodyPr rtlCol="0"/>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6583680" y="612648"/>
            <a:ext cx="957264" cy="457200"/>
          </a:xfrm>
        </p:spPr>
        <p:txBody>
          <a:bodyPr/>
          <a:lstStyle/>
          <a:p>
            <a:fld id="{E494066C-0E22-4E42-9B1D-388F3783EC30}" type="datetimeFigureOut">
              <a:rPr lang="it-IT" smtClean="0"/>
              <a:pPr/>
              <a:t>19/03/2021</a:t>
            </a:fld>
            <a:endParaRPr lang="it-IT"/>
          </a:p>
        </p:txBody>
      </p:sp>
      <p:sp>
        <p:nvSpPr>
          <p:cNvPr id="4" name="Segnaposto piè di pagina 3"/>
          <p:cNvSpPr>
            <a:spLocks noGrp="1"/>
          </p:cNvSpPr>
          <p:nvPr>
            <p:ph type="ftr" sz="quarter" idx="11"/>
          </p:nvPr>
        </p:nvSpPr>
        <p:spPr>
          <a:xfrm>
            <a:off x="5257800" y="612648"/>
            <a:ext cx="1325880" cy="457200"/>
          </a:xfrm>
        </p:spPr>
        <p:txBody>
          <a:bodyPr/>
          <a:lstStyle/>
          <a:p>
            <a:endParaRPr lang="it-IT"/>
          </a:p>
        </p:txBody>
      </p:sp>
      <p:sp>
        <p:nvSpPr>
          <p:cNvPr id="5" name="Segnaposto numero diapositiva 4"/>
          <p:cNvSpPr>
            <a:spLocks noGrp="1"/>
          </p:cNvSpPr>
          <p:nvPr>
            <p:ph type="sldNum" sz="quarter" idx="12"/>
          </p:nvPr>
        </p:nvSpPr>
        <p:spPr>
          <a:xfrm>
            <a:off x="8174736" y="2272"/>
            <a:ext cx="762000" cy="365760"/>
          </a:xfrm>
        </p:spPr>
        <p:txBody>
          <a:bodyPr/>
          <a:lstStyle/>
          <a:p>
            <a:fld id="{3070821B-5119-4120-BE31-4113472F5CC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94066C-0E22-4E42-9B1D-388F3783EC30}" type="datetimeFigureOut">
              <a:rPr lang="it-IT" smtClean="0"/>
              <a:pPr/>
              <a:t>19/03/2021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070821B-5119-4120-BE31-4113472F5CC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494066C-0E22-4E42-9B1D-388F3783EC30}" type="datetimeFigureOut">
              <a:rPr lang="it-IT" smtClean="0"/>
              <a:pPr/>
              <a:t>19/03/2021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070821B-5119-4120-BE31-4113472F5CC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494066C-0E22-4E42-9B1D-388F3783EC30}" type="datetimeFigureOut">
              <a:rPr lang="it-IT" smtClean="0"/>
              <a:pPr/>
              <a:t>19/03/2021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070821B-5119-4120-BE31-4113472F5CC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tango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tango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tango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457200" y="1143000"/>
            <a:ext cx="8229600" cy="10668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494066C-0E22-4E42-9B1D-388F3783EC30}" type="datetimeFigureOut">
              <a:rPr lang="it-IT" smtClean="0"/>
              <a:pPr/>
              <a:t>19/03/2021</a:t>
            </a:fld>
            <a:endParaRPr lang="it-IT"/>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070821B-5119-4120-BE31-4113472F5CC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59532" y="5361602"/>
            <a:ext cx="849694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sz="3200" dirty="0">
              <a:solidFill>
                <a:srgbClr val="002060"/>
              </a:solidFill>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59406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59532" y="5361602"/>
            <a:ext cx="849694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sz="3200" dirty="0">
              <a:solidFill>
                <a:srgbClr val="002060"/>
              </a:solidFill>
              <a:latin typeface="Calibri" panose="020F0502020204030204" pitchFamily="34" charset="0"/>
              <a:cs typeface="Calibri" panose="020F0502020204030204" pitchFamily="34" charset="0"/>
            </a:endParaRPr>
          </a:p>
        </p:txBody>
      </p:sp>
      <p:pic>
        <p:nvPicPr>
          <p:cNvPr id="1026" name="Picture 2" descr="https://www.centroaletti.com/wp-content/uploads/2020/11/226-120b-2020-Chiesa-di-San-Basilio-Roma-Italia-Salvezza-Ultima-Cena-p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ttangolo 3"/>
          <p:cNvSpPr/>
          <p:nvPr/>
        </p:nvSpPr>
        <p:spPr>
          <a:xfrm>
            <a:off x="2843808" y="1844824"/>
            <a:ext cx="4572000" cy="2462213"/>
          </a:xfrm>
          <a:prstGeom prst="rect">
            <a:avLst/>
          </a:prstGeom>
        </p:spPr>
        <p:txBody>
          <a:bodyPr>
            <a:spAutoFit/>
          </a:bodyPr>
          <a:lstStyle/>
          <a:p>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udy Old Style" panose="02020502050305020303" pitchFamily="18" charset="0"/>
              </a:rPr>
              <a:t>«Siccome </a:t>
            </a:r>
            <a:r>
              <a:rPr lang="it-I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udy Old Style" panose="02020502050305020303" pitchFamily="18" charset="0"/>
              </a:rPr>
              <a:t>vi è un unico pane, noi, che siamo molti, siamo un corpo unico, perché partecipiamo tutti a quell'unico </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udy Old Style" panose="02020502050305020303" pitchFamily="18" charset="0"/>
              </a:rPr>
              <a:t>pane»          </a:t>
            </a:r>
            <a:endPar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udy Old Style" panose="02020502050305020303" pitchFamily="18" charset="0"/>
            </a:endParaRPr>
          </a:p>
          <a:p>
            <a:r>
              <a:rPr lang="it-IT"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udy Old Style" panose="02020502050305020303" pitchFamily="18" charset="0"/>
              </a:rPr>
              <a:t>1 </a:t>
            </a:r>
            <a:r>
              <a:rPr lang="it-IT"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oudy Old Style" panose="02020502050305020303" pitchFamily="18" charset="0"/>
              </a:rPr>
              <a:t>corinzi 10,17.</a:t>
            </a:r>
            <a:endParaRPr lang="it-IT"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udy Old Style" panose="02020502050305020303" pitchFamily="18" charset="0"/>
            </a:endParaRPr>
          </a:p>
        </p:txBody>
      </p:sp>
    </p:spTree>
    <p:extLst>
      <p:ext uri="{BB962C8B-B14F-4D97-AF65-F5344CB8AC3E}">
        <p14:creationId xmlns:p14="http://schemas.microsoft.com/office/powerpoint/2010/main" xmlns="" val="427676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59532" y="5361602"/>
            <a:ext cx="849694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sz="3200" dirty="0">
              <a:solidFill>
                <a:srgbClr val="002060"/>
              </a:solidFill>
              <a:latin typeface="Calibri" panose="020F0502020204030204" pitchFamily="34" charset="0"/>
              <a:cs typeface="Calibri" panose="020F0502020204030204" pitchFamily="34" charset="0"/>
            </a:endParaRPr>
          </a:p>
        </p:txBody>
      </p:sp>
      <p:sp>
        <p:nvSpPr>
          <p:cNvPr id="2" name="Rettangolo 1"/>
          <p:cNvSpPr/>
          <p:nvPr/>
        </p:nvSpPr>
        <p:spPr>
          <a:xfrm>
            <a:off x="179512" y="268838"/>
            <a:ext cx="8856984" cy="647550"/>
          </a:xfrm>
          <a:prstGeom prst="rect">
            <a:avLst/>
          </a:prstGeom>
        </p:spPr>
        <p:txBody>
          <a:bodyPr wrap="square">
            <a:spAutoFit/>
          </a:bodyPr>
          <a:lstStyle/>
          <a:p>
            <a:pPr>
              <a:lnSpc>
                <a:spcPct val="107000"/>
              </a:lnSpc>
              <a:spcAft>
                <a:spcPts val="800"/>
              </a:spcAft>
            </a:pPr>
            <a:endParaRPr lang="it-IT" sz="3600" b="1" dirty="0">
              <a:solidFill>
                <a:schemeClr val="tx1">
                  <a:lumMod val="95000"/>
                  <a:lumOff val="5000"/>
                </a:schemeClr>
              </a:solidFill>
              <a:effectLst/>
              <a:latin typeface="Cooper Black" panose="0208090404030B020404" pitchFamily="18" charset="0"/>
              <a:ea typeface="Calibri" panose="020F0502020204030204" pitchFamily="34" charset="0"/>
              <a:cs typeface="Times New Roman" panose="02020603050405020304" pitchFamily="18" charset="0"/>
            </a:endParaRPr>
          </a:p>
        </p:txBody>
      </p:sp>
      <p:pic>
        <p:nvPicPr>
          <p:cNvPr id="4" name="Immagine 3"/>
          <p:cNvPicPr>
            <a:picLocks noChangeAspect="1"/>
          </p:cNvPicPr>
          <p:nvPr/>
        </p:nvPicPr>
        <p:blipFill>
          <a:blip r:embed="rId2" cstate="print"/>
          <a:stretch>
            <a:fillRect/>
          </a:stretch>
        </p:blipFill>
        <p:spPr>
          <a:xfrm>
            <a:off x="0" y="8593"/>
            <a:ext cx="9144000" cy="6858000"/>
          </a:xfrm>
          <a:prstGeom prst="rect">
            <a:avLst/>
          </a:prstGeom>
        </p:spPr>
      </p:pic>
      <p:sp>
        <p:nvSpPr>
          <p:cNvPr id="5" name="Rettangolo 4"/>
          <p:cNvSpPr/>
          <p:nvPr/>
        </p:nvSpPr>
        <p:spPr>
          <a:xfrm>
            <a:off x="1295636" y="3437592"/>
            <a:ext cx="7704602" cy="3293209"/>
          </a:xfrm>
          <a:prstGeom prst="rect">
            <a:avLst/>
          </a:prstGeom>
        </p:spPr>
        <p:txBody>
          <a:bodyPr wrap="square">
            <a:spAutoFit/>
          </a:bodyPr>
          <a:lstStyle/>
          <a:p>
            <a:r>
              <a:rPr lang="it-IT" sz="2600" b="1" dirty="0">
                <a:solidFill>
                  <a:schemeClr val="bg1"/>
                </a:solidFill>
                <a:effectLst>
                  <a:outerShdw blurRad="38100" dist="38100" dir="2700000" algn="tl">
                    <a:srgbClr val="000000">
                      <a:alpha val="43137"/>
                    </a:srgbClr>
                  </a:outerShdw>
                </a:effectLst>
                <a:latin typeface="Showcard Gothic" panose="04020904020102020604" pitchFamily="82" charset="0"/>
              </a:rPr>
              <a:t>Genesi </a:t>
            </a:r>
            <a:r>
              <a:rPr lang="it-IT" sz="2600" b="1" dirty="0" smtClean="0">
                <a:solidFill>
                  <a:schemeClr val="bg1"/>
                </a:solidFill>
                <a:effectLst>
                  <a:outerShdw blurRad="38100" dist="38100" dir="2700000" algn="tl">
                    <a:srgbClr val="000000">
                      <a:alpha val="43137"/>
                    </a:srgbClr>
                  </a:outerShdw>
                </a:effectLst>
                <a:latin typeface="Showcard Gothic" panose="04020904020102020604" pitchFamily="82" charset="0"/>
              </a:rPr>
              <a:t>11,1-4</a:t>
            </a:r>
            <a:endParaRPr lang="it-IT" sz="2600" b="1" dirty="0">
              <a:solidFill>
                <a:schemeClr val="bg1"/>
              </a:solidFill>
              <a:effectLst>
                <a:outerShdw blurRad="38100" dist="38100" dir="2700000" algn="tl">
                  <a:srgbClr val="000000">
                    <a:alpha val="43137"/>
                  </a:srgbClr>
                </a:outerShdw>
              </a:effectLst>
              <a:latin typeface="Showcard Gothic" panose="04020904020102020604" pitchFamily="82" charset="0"/>
            </a:endParaRPr>
          </a:p>
          <a:p>
            <a:r>
              <a:rPr lang="it-IT" sz="2600" b="1" dirty="0">
                <a:solidFill>
                  <a:schemeClr val="bg1"/>
                </a:solidFill>
                <a:effectLst>
                  <a:outerShdw blurRad="38100" dist="38100" dir="2700000" algn="tl">
                    <a:srgbClr val="000000">
                      <a:alpha val="43137"/>
                    </a:srgbClr>
                  </a:outerShdw>
                </a:effectLst>
                <a:latin typeface="Showcard Gothic" panose="04020904020102020604" pitchFamily="82" charset="0"/>
              </a:rPr>
              <a:t>1 Tutta la terra aveva una sola lingua e le stesse parole. 2 Emigrando dall'oriente gli uomini capitarono in una pianura nel paese di </a:t>
            </a:r>
            <a:r>
              <a:rPr lang="it-IT" sz="2600" b="1" dirty="0" err="1">
                <a:solidFill>
                  <a:schemeClr val="bg1"/>
                </a:solidFill>
                <a:effectLst>
                  <a:outerShdw blurRad="38100" dist="38100" dir="2700000" algn="tl">
                    <a:srgbClr val="000000">
                      <a:alpha val="43137"/>
                    </a:srgbClr>
                  </a:outerShdw>
                </a:effectLst>
                <a:latin typeface="Showcard Gothic" panose="04020904020102020604" pitchFamily="82" charset="0"/>
              </a:rPr>
              <a:t>Sennaar</a:t>
            </a:r>
            <a:r>
              <a:rPr lang="it-IT" sz="2600" b="1" dirty="0">
                <a:solidFill>
                  <a:schemeClr val="bg1"/>
                </a:solidFill>
                <a:effectLst>
                  <a:outerShdw blurRad="38100" dist="38100" dir="2700000" algn="tl">
                    <a:srgbClr val="000000">
                      <a:alpha val="43137"/>
                    </a:srgbClr>
                  </a:outerShdw>
                </a:effectLst>
                <a:latin typeface="Showcard Gothic" panose="04020904020102020604" pitchFamily="82" charset="0"/>
              </a:rPr>
              <a:t> e vi si stabilirono. 3 Si dissero l'un l'altro: «Venite, facciamoci mattoni e cuociamoli al fuoco». Il mattone servì loro da pietra e il bitume da cemento. 4 Poi dissero: «Venite, costruiamoci una città e una torre, la cui cima tocchi il cielo e facciamoci un nome, per non disperderci su tutta la terra».</a:t>
            </a:r>
            <a:r>
              <a:rPr lang="it-IT" sz="2400" b="1" dirty="0">
                <a:solidFill>
                  <a:schemeClr val="bg1"/>
                </a:solidFill>
                <a:effectLst>
                  <a:outerShdw blurRad="38100" dist="38100" dir="2700000" algn="tl">
                    <a:srgbClr val="000000">
                      <a:alpha val="43137"/>
                    </a:srgbClr>
                  </a:outerShdw>
                </a:effectLst>
                <a:latin typeface="Showcard Gothic" panose="04020904020102020604" pitchFamily="82" charset="0"/>
              </a:rPr>
              <a:t> </a:t>
            </a:r>
            <a:endParaRPr lang="it-IT" sz="2400" b="1" i="0" dirty="0">
              <a:solidFill>
                <a:schemeClr val="bg1"/>
              </a:solidFill>
              <a:effectLst>
                <a:outerShdw blurRad="38100" dist="38100" dir="2700000" algn="tl">
                  <a:srgbClr val="000000">
                    <a:alpha val="43137"/>
                  </a:srgbClr>
                </a:outerShdw>
              </a:effectLst>
              <a:latin typeface="Showcard Gothic" panose="04020904020102020604" pitchFamily="82" charset="0"/>
            </a:endParaRPr>
          </a:p>
        </p:txBody>
      </p:sp>
    </p:spTree>
    <p:extLst>
      <p:ext uri="{BB962C8B-B14F-4D97-AF65-F5344CB8AC3E}">
        <p14:creationId xmlns:p14="http://schemas.microsoft.com/office/powerpoint/2010/main" xmlns="" val="4028537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93304"/>
            <a:ext cx="8229600" cy="6264696"/>
          </a:xfrm>
        </p:spPr>
        <p:txBody>
          <a:bodyPr>
            <a:normAutofit lnSpcReduction="10000"/>
          </a:bodyPr>
          <a:lstStyle/>
          <a:p>
            <a:r>
              <a:rPr lang="it-IT" b="1" i="0" dirty="0" smtClean="0">
                <a:solidFill>
                  <a:srgbClr val="FF0000"/>
                </a:solidFill>
                <a:latin typeface="Book Antiqua"/>
              </a:rPr>
              <a:t>RITO DELL'« EFFETA »</a:t>
            </a:r>
            <a:r>
              <a:rPr lang="it-IT" b="1" i="0" dirty="0" smtClean="0">
                <a:solidFill>
                  <a:srgbClr val="800000"/>
                </a:solidFill>
                <a:latin typeface="Book Antiqua"/>
              </a:rPr>
              <a:t/>
            </a:r>
            <a:br>
              <a:rPr lang="it-IT" b="1" i="0" dirty="0" smtClean="0">
                <a:solidFill>
                  <a:srgbClr val="800000"/>
                </a:solidFill>
                <a:latin typeface="Book Antiqua"/>
              </a:rPr>
            </a:br>
            <a:r>
              <a:rPr lang="it-IT" b="1" i="0" dirty="0" smtClean="0">
                <a:solidFill>
                  <a:srgbClr val="800000"/>
                </a:solidFill>
                <a:latin typeface="Book Antiqua"/>
              </a:rPr>
              <a:t/>
            </a:r>
            <a:br>
              <a:rPr lang="it-IT" b="1" i="0" dirty="0" smtClean="0">
                <a:solidFill>
                  <a:srgbClr val="800000"/>
                </a:solidFill>
                <a:latin typeface="Book Antiqua"/>
              </a:rPr>
            </a:br>
            <a:r>
              <a:rPr lang="it-IT" b="1" i="0" dirty="0" smtClean="0">
                <a:solidFill>
                  <a:srgbClr val="800000"/>
                </a:solidFill>
                <a:latin typeface="Book Antiqua"/>
              </a:rPr>
              <a:t>121</a:t>
            </a:r>
            <a:r>
              <a:rPr lang="it-IT" b="1" i="0" dirty="0" smtClean="0">
                <a:solidFill>
                  <a:srgbClr val="FF0000"/>
                </a:solidFill>
                <a:latin typeface="Book Antiqua"/>
              </a:rPr>
              <a:t>.  </a:t>
            </a:r>
            <a:r>
              <a:rPr lang="it-IT" b="0" i="0" dirty="0" smtClean="0">
                <a:solidFill>
                  <a:srgbClr val="FF0000"/>
                </a:solidFill>
                <a:latin typeface="Book Antiqua"/>
              </a:rPr>
              <a:t>Il celebrante tocca, con il pollice, le orecchie e le labbra del battezzato, dicendo:</a:t>
            </a:r>
            <a:br>
              <a:rPr lang="it-IT" b="0" i="0" dirty="0" smtClean="0">
                <a:solidFill>
                  <a:srgbClr val="FF0000"/>
                </a:solidFill>
                <a:latin typeface="Book Antiqua"/>
              </a:rPr>
            </a:br>
            <a:r>
              <a:rPr lang="it-IT" b="0" i="0" dirty="0" smtClean="0">
                <a:solidFill>
                  <a:srgbClr val="FF0000"/>
                </a:solidFill>
                <a:latin typeface="Book Antiqua"/>
              </a:rPr>
              <a:t/>
            </a:r>
            <a:br>
              <a:rPr lang="it-IT" b="0" i="0" dirty="0" smtClean="0">
                <a:solidFill>
                  <a:srgbClr val="FF0000"/>
                </a:solidFill>
                <a:latin typeface="Book Antiqua"/>
              </a:rPr>
            </a:br>
            <a:r>
              <a:rPr lang="it-IT" b="1" i="0" dirty="0" smtClean="0">
                <a:solidFill>
                  <a:srgbClr val="FF0000"/>
                </a:solidFill>
                <a:latin typeface="Book Antiqua"/>
              </a:rPr>
              <a:t>Celebrante:</a:t>
            </a:r>
            <a:br>
              <a:rPr lang="it-IT" b="1" i="0" dirty="0" smtClean="0">
                <a:solidFill>
                  <a:srgbClr val="FF0000"/>
                </a:solidFill>
                <a:latin typeface="Book Antiqua"/>
              </a:rPr>
            </a:br>
            <a:r>
              <a:rPr lang="it-IT" sz="4400" b="1" i="0" dirty="0" smtClean="0">
                <a:solidFill>
                  <a:srgbClr val="FF0000"/>
                </a:solidFill>
                <a:latin typeface="Book Antiqua"/>
              </a:rPr>
              <a:t>I</a:t>
            </a:r>
            <a:r>
              <a:rPr lang="it-IT" b="1" i="0" dirty="0" smtClean="0">
                <a:solidFill>
                  <a:srgbClr val="800000"/>
                </a:solidFill>
                <a:latin typeface="Book Antiqua"/>
              </a:rPr>
              <a:t>l Signore Gesù, che fece udire i sordi e parlare i muti,</a:t>
            </a:r>
            <a:br>
              <a:rPr lang="it-IT" b="1" i="0" dirty="0" smtClean="0">
                <a:solidFill>
                  <a:srgbClr val="800000"/>
                </a:solidFill>
                <a:latin typeface="Book Antiqua"/>
              </a:rPr>
            </a:br>
            <a:r>
              <a:rPr lang="it-IT" b="1" i="0" dirty="0" smtClean="0">
                <a:solidFill>
                  <a:srgbClr val="800000"/>
                </a:solidFill>
                <a:latin typeface="Book Antiqua"/>
              </a:rPr>
              <a:t>ti conceda di ascoltare presto la sua parola,</a:t>
            </a:r>
            <a:br>
              <a:rPr lang="it-IT" b="1" i="0" dirty="0" smtClean="0">
                <a:solidFill>
                  <a:srgbClr val="800000"/>
                </a:solidFill>
                <a:latin typeface="Book Antiqua"/>
              </a:rPr>
            </a:br>
            <a:r>
              <a:rPr lang="it-IT" b="1" i="0" dirty="0" smtClean="0">
                <a:solidFill>
                  <a:srgbClr val="800000"/>
                </a:solidFill>
                <a:latin typeface="Book Antiqua"/>
              </a:rPr>
              <a:t>e di professare la tua fede,</a:t>
            </a:r>
            <a:br>
              <a:rPr lang="it-IT" b="1" i="0" dirty="0" smtClean="0">
                <a:solidFill>
                  <a:srgbClr val="800000"/>
                </a:solidFill>
                <a:latin typeface="Book Antiqua"/>
              </a:rPr>
            </a:br>
            <a:r>
              <a:rPr lang="it-IT" b="1" i="0" dirty="0" smtClean="0">
                <a:solidFill>
                  <a:srgbClr val="800000"/>
                </a:solidFill>
                <a:latin typeface="Book Antiqua"/>
              </a:rPr>
              <a:t>a lode e gloria di Dio Padre.</a:t>
            </a:r>
            <a:br>
              <a:rPr lang="it-IT" b="1" i="0" dirty="0" smtClean="0">
                <a:solidFill>
                  <a:srgbClr val="800000"/>
                </a:solidFill>
                <a:latin typeface="Book Antiqua"/>
              </a:rPr>
            </a:br>
            <a:r>
              <a:rPr lang="it-IT" b="1" i="0" dirty="0" smtClean="0">
                <a:solidFill>
                  <a:srgbClr val="800000"/>
                </a:solidFill>
                <a:latin typeface="Book Antiqua"/>
              </a:rPr>
              <a:t/>
            </a:r>
            <a:br>
              <a:rPr lang="it-IT" b="1" i="0" dirty="0" smtClean="0">
                <a:solidFill>
                  <a:srgbClr val="800000"/>
                </a:solidFill>
                <a:latin typeface="Book Antiqua"/>
              </a:rPr>
            </a:br>
            <a:r>
              <a:rPr lang="it-IT" b="1" i="0" dirty="0" smtClean="0">
                <a:solidFill>
                  <a:srgbClr val="FF0000"/>
                </a:solidFill>
                <a:latin typeface="Book Antiqua"/>
              </a:rPr>
              <a:t>Assemblea:</a:t>
            </a:r>
            <a:r>
              <a:rPr lang="it-IT" b="1" i="0" dirty="0" smtClean="0">
                <a:solidFill>
                  <a:srgbClr val="800000"/>
                </a:solidFill>
                <a:latin typeface="Book Antiqua"/>
              </a:rPr>
              <a:t/>
            </a:r>
            <a:br>
              <a:rPr lang="it-IT" b="1" i="0" dirty="0" smtClean="0">
                <a:solidFill>
                  <a:srgbClr val="800000"/>
                </a:solidFill>
                <a:latin typeface="Book Antiqua"/>
              </a:rPr>
            </a:br>
            <a:r>
              <a:rPr lang="it-IT" b="1" i="0" dirty="0" smtClean="0">
                <a:solidFill>
                  <a:srgbClr val="800000"/>
                </a:solidFill>
                <a:latin typeface="Book Antiqua"/>
              </a:rPr>
              <a:t>Amen.</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The_Baptism_of_Christ_(Verrocchio_&amp;_Leonardo).jpg"/>
          <p:cNvPicPr>
            <a:picLocks noGrp="1" noChangeAspect="1"/>
          </p:cNvPicPr>
          <p:nvPr>
            <p:ph idx="1"/>
          </p:nvPr>
        </p:nvPicPr>
        <p:blipFill>
          <a:blip r:embed="rId2" cstate="print"/>
          <a:stretch>
            <a:fillRect/>
          </a:stretch>
        </p:blipFill>
        <p:spPr>
          <a:xfrm>
            <a:off x="0" y="0"/>
            <a:ext cx="5809503" cy="6843471"/>
          </a:xfrm>
        </p:spPr>
      </p:pic>
      <p:sp>
        <p:nvSpPr>
          <p:cNvPr id="5" name="CasellaDiTesto 4"/>
          <p:cNvSpPr txBox="1"/>
          <p:nvPr/>
        </p:nvSpPr>
        <p:spPr>
          <a:xfrm>
            <a:off x="5796136" y="1700808"/>
            <a:ext cx="3347864" cy="3600986"/>
          </a:xfrm>
          <a:prstGeom prst="rect">
            <a:avLst/>
          </a:prstGeom>
          <a:noFill/>
        </p:spPr>
        <p:txBody>
          <a:bodyPr wrap="square" rtlCol="0">
            <a:spAutoFit/>
          </a:bodyPr>
          <a:lstStyle/>
          <a:p>
            <a:pPr algn="ctr"/>
            <a:r>
              <a:rPr lang="it-IT" sz="3800" dirty="0"/>
              <a:t>«Questi </a:t>
            </a:r>
            <a:r>
              <a:rPr lang="it-IT" sz="3800" dirty="0" smtClean="0"/>
              <a:t>è </a:t>
            </a:r>
            <a:r>
              <a:rPr lang="it-IT" sz="3800" dirty="0"/>
              <a:t>il </a:t>
            </a:r>
            <a:r>
              <a:rPr lang="it-IT" sz="3800" i="1" dirty="0"/>
              <a:t>Figlio </a:t>
            </a:r>
            <a:r>
              <a:rPr lang="it-IT" sz="3800" i="1" dirty="0" smtClean="0"/>
              <a:t>mio, l’amato, </a:t>
            </a:r>
          </a:p>
          <a:p>
            <a:pPr algn="ctr"/>
            <a:r>
              <a:rPr lang="it-IT" sz="3800" i="1" dirty="0" smtClean="0"/>
              <a:t>nel </a:t>
            </a:r>
            <a:r>
              <a:rPr lang="it-IT" sz="3800" i="1" dirty="0"/>
              <a:t>quale </a:t>
            </a:r>
            <a:endParaRPr lang="it-IT" sz="3800" i="1" dirty="0" smtClean="0"/>
          </a:p>
          <a:p>
            <a:pPr algn="ctr"/>
            <a:r>
              <a:rPr lang="it-IT" sz="3800" i="1" dirty="0" smtClean="0"/>
              <a:t>mi </a:t>
            </a:r>
            <a:r>
              <a:rPr lang="it-IT" sz="3800" i="1" dirty="0"/>
              <a:t>sono compiaciuto</a:t>
            </a:r>
            <a:r>
              <a:rPr lang="it-IT" sz="38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unnamed.jpg"/>
          <p:cNvPicPr>
            <a:picLocks noGrp="1" noChangeAspect="1"/>
          </p:cNvPicPr>
          <p:nvPr>
            <p:ph idx="1"/>
          </p:nvPr>
        </p:nvPicPr>
        <p:blipFill>
          <a:blip r:embed="rId2" cstate="print"/>
          <a:stretch>
            <a:fillRect/>
          </a:stretch>
        </p:blipFill>
        <p:spPr>
          <a:xfrm>
            <a:off x="5004049" y="0"/>
            <a:ext cx="4139952" cy="6837598"/>
          </a:xfrm>
        </p:spPr>
      </p:pic>
      <p:sp>
        <p:nvSpPr>
          <p:cNvPr id="5" name="CasellaDiTesto 4"/>
          <p:cNvSpPr txBox="1"/>
          <p:nvPr/>
        </p:nvSpPr>
        <p:spPr>
          <a:xfrm>
            <a:off x="251520" y="260648"/>
            <a:ext cx="4536504" cy="6709529"/>
          </a:xfrm>
          <a:prstGeom prst="rect">
            <a:avLst/>
          </a:prstGeom>
          <a:noFill/>
        </p:spPr>
        <p:txBody>
          <a:bodyPr wrap="square" rtlCol="0">
            <a:spAutoFit/>
          </a:bodyPr>
          <a:lstStyle/>
          <a:p>
            <a:r>
              <a:rPr lang="it-IT" sz="2150" dirty="0" smtClean="0"/>
              <a:t>L'uomo, rivestito dell'infermità della carne, non può seguire l'Agnello immacolato con una purezza così perfetta che lo preservi da qualsiasi sozzura. Perciò quanti attendono alla perfezione devono purificarsi ogni giorno col lavacro delle lacrime. </a:t>
            </a:r>
            <a:r>
              <a:rPr lang="it-IT" sz="2150" dirty="0" smtClean="0"/>
              <a:t>[…] Benché </a:t>
            </a:r>
            <a:r>
              <a:rPr lang="it-IT" sz="2150" dirty="0" smtClean="0"/>
              <a:t>avesse già raggiunto una meravigliosa purezza di cuore e di corpo, non cessava di purificare gli occhi del suo spirito con un profluvio di lacrime, senza badare al danno che ne subivano gli occhi del corpo. Preferiva, evidentemente, perdere la luce degli occhi, piuttosto che soffocare la devozione dello spirito, frenando le lacrime, che mondano l'occhio interiore e lo rendono capace di vedere Dio.</a:t>
            </a:r>
            <a:endParaRPr lang="it-IT" sz="2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Mor_Ephrem_icon.jpg"/>
          <p:cNvPicPr>
            <a:picLocks noGrp="1" noChangeAspect="1"/>
          </p:cNvPicPr>
          <p:nvPr>
            <p:ph idx="1"/>
          </p:nvPr>
        </p:nvPicPr>
        <p:blipFill>
          <a:blip r:embed="rId2" cstate="print"/>
          <a:stretch>
            <a:fillRect/>
          </a:stretch>
        </p:blipFill>
        <p:spPr>
          <a:xfrm>
            <a:off x="4644008" y="0"/>
            <a:ext cx="4499992" cy="5373125"/>
          </a:xfrm>
        </p:spPr>
      </p:pic>
      <p:sp>
        <p:nvSpPr>
          <p:cNvPr id="5" name="CasellaDiTesto 4"/>
          <p:cNvSpPr txBox="1"/>
          <p:nvPr/>
        </p:nvSpPr>
        <p:spPr>
          <a:xfrm>
            <a:off x="5004048" y="5733256"/>
            <a:ext cx="3672408" cy="523220"/>
          </a:xfrm>
          <a:prstGeom prst="rect">
            <a:avLst/>
          </a:prstGeom>
          <a:noFill/>
        </p:spPr>
        <p:txBody>
          <a:bodyPr wrap="square" rtlCol="0">
            <a:spAutoFit/>
          </a:bodyPr>
          <a:lstStyle/>
          <a:p>
            <a:pPr algn="ctr"/>
            <a:r>
              <a:rPr lang="it-IT" sz="2800" dirty="0" err="1" smtClean="0">
                <a:solidFill>
                  <a:srgbClr val="996600"/>
                </a:solidFill>
              </a:rPr>
              <a:t>Efrem</a:t>
            </a:r>
            <a:r>
              <a:rPr lang="it-IT" sz="2800" dirty="0" smtClean="0">
                <a:solidFill>
                  <a:srgbClr val="996600"/>
                </a:solidFill>
              </a:rPr>
              <a:t> il Siro</a:t>
            </a:r>
            <a:endParaRPr lang="it-IT" sz="2800" dirty="0">
              <a:solidFill>
                <a:srgbClr val="996600"/>
              </a:solidFill>
            </a:endParaRPr>
          </a:p>
        </p:txBody>
      </p:sp>
      <p:sp>
        <p:nvSpPr>
          <p:cNvPr id="6" name="CasellaDiTesto 5"/>
          <p:cNvSpPr txBox="1"/>
          <p:nvPr/>
        </p:nvSpPr>
        <p:spPr>
          <a:xfrm>
            <a:off x="323528" y="692696"/>
            <a:ext cx="4032448" cy="6093976"/>
          </a:xfrm>
          <a:prstGeom prst="rect">
            <a:avLst/>
          </a:prstGeom>
          <a:noFill/>
        </p:spPr>
        <p:txBody>
          <a:bodyPr wrap="square" rtlCol="0">
            <a:spAutoFit/>
          </a:bodyPr>
          <a:lstStyle/>
          <a:p>
            <a:r>
              <a:rPr lang="it-IT" sz="2600" dirty="0" smtClean="0"/>
              <a:t>“Anche </a:t>
            </a:r>
            <a:r>
              <a:rPr lang="it-IT" sz="2600" dirty="0"/>
              <a:t>se c’è un solo battesimo per sbiancare le macchie, ci sono ancora due occhi che, riempiti di lacrime, procurano un fonte battesimale per le membra del corpo. Poiché il Creatore sapeva bene in anticipo che i peccati in noi si moltiplicano di continuo, e sebbene ci sia solo un unico battesimo, egli stabilì due </a:t>
            </a:r>
            <a:r>
              <a:rPr lang="it-IT" sz="2600" dirty="0" smtClean="0"/>
              <a:t>fonti </a:t>
            </a:r>
            <a:r>
              <a:rPr lang="it-IT" sz="2600" dirty="0"/>
              <a:t>(gli occhi) che danno </a:t>
            </a:r>
            <a:r>
              <a:rPr lang="it-IT" sz="2600" dirty="0" smtClean="0"/>
              <a:t>l’assoluzione”.</a:t>
            </a:r>
            <a:endParaRPr lang="it-IT" sz="2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36</TotalTime>
  <Words>229</Words>
  <Application>Microsoft Office PowerPoint</Application>
  <PresentationFormat>Presentazione su schermo (4:3)</PresentationFormat>
  <Paragraphs>11</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Tramonto</vt:lpstr>
      <vt:lpstr>Diapositiva 1</vt:lpstr>
      <vt:lpstr>Diapositiva 2</vt:lpstr>
      <vt:lpstr>Diapositiva 3</vt:lpstr>
      <vt:lpstr>Diapositiva 4</vt:lpstr>
      <vt:lpstr>Diapositiva 5</vt:lpstr>
      <vt:lpstr>Diapositiva 6</vt:lpstr>
      <vt:lpstr>Diapositiva 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Diego</dc:creator>
  <cp:lastModifiedBy>Diego</cp:lastModifiedBy>
  <cp:revision>5</cp:revision>
  <dcterms:created xsi:type="dcterms:W3CDTF">2021-03-18T15:29:36Z</dcterms:created>
  <dcterms:modified xsi:type="dcterms:W3CDTF">2021-03-19T09:57:54Z</dcterms:modified>
</cp:coreProperties>
</file>