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64" r:id="rId3"/>
    <p:sldId id="266" r:id="rId4"/>
    <p:sldId id="267" r:id="rId5"/>
    <p:sldId id="268" r:id="rId6"/>
    <p:sldId id="269" r:id="rId7"/>
    <p:sldId id="270" r:id="rId8"/>
    <p:sldId id="271" r:id="rId9"/>
    <p:sldId id="256" r:id="rId10"/>
    <p:sldId id="257" r:id="rId11"/>
    <p:sldId id="258" r:id="rId12"/>
    <p:sldId id="259" r:id="rId13"/>
    <p:sldId id="260" r:id="rId14"/>
    <p:sldId id="261" r:id="rId15"/>
    <p:sldId id="262" r:id="rId16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47" autoAdjust="0"/>
    <p:restoredTop sz="94664" autoAdjust="0"/>
  </p:normalViewPr>
  <p:slideViewPr>
    <p:cSldViewPr>
      <p:cViewPr varScale="1">
        <p:scale>
          <a:sx n="69" d="100"/>
          <a:sy n="69" d="100"/>
        </p:scale>
        <p:origin x="-150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ttangolo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ttangolo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ttangolo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onnettore 1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Connettore 1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Connettore 1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Connettore 1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Connettore 1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Connettore 1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Rettango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e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Ovale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Ovale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Ovale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22" name="Segnaposto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76708-1CB8-4799-8EDE-763D9588C008}" type="datetimeFigureOut">
              <a:rPr lang="it-IT"/>
              <a:pPr>
                <a:defRPr/>
              </a:pPr>
              <a:t>03/04/2021</a:t>
            </a:fld>
            <a:endParaRPr lang="it-IT"/>
          </a:p>
        </p:txBody>
      </p:sp>
      <p:sp>
        <p:nvSpPr>
          <p:cNvPr id="23" name="Segnaposto piè di pagina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4" name="Segnaposto numero diapositiva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FF599-812E-4A70-8CD5-0B6A8B4AA37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027A3-7C98-4D11-857A-D7320C9BF4D9}" type="datetimeFigureOut">
              <a:rPr lang="it-IT"/>
              <a:pPr>
                <a:defRPr/>
              </a:pPr>
              <a:t>03/04/2021</a:t>
            </a:fld>
            <a:endParaRPr lang="it-IT"/>
          </a:p>
        </p:txBody>
      </p:sp>
      <p:sp>
        <p:nvSpPr>
          <p:cNvPr id="5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21BAF-B3C2-48D1-98E3-B8D73BF8814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8C464-584A-45D2-8E4F-9915C8488FB3}" type="datetimeFigureOut">
              <a:rPr lang="it-IT"/>
              <a:pPr>
                <a:defRPr/>
              </a:pPr>
              <a:t>03/04/2021</a:t>
            </a:fld>
            <a:endParaRPr lang="it-IT"/>
          </a:p>
        </p:txBody>
      </p:sp>
      <p:sp>
        <p:nvSpPr>
          <p:cNvPr id="5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98591-CC03-438F-92DD-D070E7BBDAF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0D9F4B8-D3C6-4699-B959-F64AAECC0D19}" type="datetimeFigureOut">
              <a:rPr lang="it-IT"/>
              <a:pPr>
                <a:defRPr/>
              </a:pPr>
              <a:t>03/04/2021</a:t>
            </a:fld>
            <a:endParaRPr lang="it-IT"/>
          </a:p>
        </p:txBody>
      </p:sp>
      <p:sp>
        <p:nvSpPr>
          <p:cNvPr id="5" name="Segnaposto numero diapositiva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A5FAF6B-7170-4386-9D7E-C2522B73143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6" name="Segnaposto piè di pagina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ttangolo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ttangolo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ttangolo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Connettore 1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Connettore 1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Connettore 1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Connettore 1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Connettore 1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Rettango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Oval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Ovale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Ovale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e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e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Connettore 1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0" name="Segnaposto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819EA-25DA-48BE-B0DC-8F134BD783EB}" type="datetimeFigureOut">
              <a:rPr lang="it-IT"/>
              <a:pPr>
                <a:defRPr/>
              </a:pPr>
              <a:t>03/04/2021</a:t>
            </a:fld>
            <a:endParaRPr lang="it-IT"/>
          </a:p>
        </p:txBody>
      </p:sp>
      <p:sp>
        <p:nvSpPr>
          <p:cNvPr id="21" name="Segnaposto piè di pagina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2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5165F5-820B-4AE2-9D8C-86BBEFF344C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30275-3EE0-4250-AA51-0D564F76298B}" type="datetimeFigureOut">
              <a:rPr lang="it-IT"/>
              <a:pPr>
                <a:defRPr/>
              </a:pPr>
              <a:t>03/04/2021</a:t>
            </a:fld>
            <a:endParaRPr lang="it-IT"/>
          </a:p>
        </p:txBody>
      </p:sp>
      <p:sp>
        <p:nvSpPr>
          <p:cNvPr id="6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974C9-69C4-4883-BD7C-34D07B339C9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4" name="Segnaposto tes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0EB97-E711-473F-AB34-2A05B8D50012}" type="datetimeFigureOut">
              <a:rPr lang="it-IT"/>
              <a:pPr>
                <a:defRPr/>
              </a:pPr>
              <a:t>03/04/2021</a:t>
            </a:fld>
            <a:endParaRPr lang="it-IT"/>
          </a:p>
        </p:txBody>
      </p:sp>
      <p:sp>
        <p:nvSpPr>
          <p:cNvPr id="8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1B835-BFC1-4650-9210-3F2D26E57F1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E550F8B-4C66-49C2-80D6-F1E38AD462C6}" type="datetimeFigureOut">
              <a:rPr lang="it-IT"/>
              <a:pPr>
                <a:defRPr/>
              </a:pPr>
              <a:t>03/04/2021</a:t>
            </a:fld>
            <a:endParaRPr lang="it-IT"/>
          </a:p>
        </p:txBody>
      </p:sp>
      <p:sp>
        <p:nvSpPr>
          <p:cNvPr id="4" name="Segnaposto numero diapositiva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BBCAA52-5A70-468B-A9AD-EB75ACDE632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5" name="Segnaposto piè di pagina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5147B-A2FE-4DDD-8F6B-FBAE01FC0EAC}" type="datetimeFigureOut">
              <a:rPr lang="it-IT"/>
              <a:pPr>
                <a:defRPr/>
              </a:pPr>
              <a:t>03/04/2021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94073-FA0F-4BBB-9DF9-2320F0ADE72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nettore 1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Connettore 1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Connettore 1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Connettore 1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ttango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onnettore 1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Ovale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8" name="Segnaposto contenut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2" name="Segnaposto data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155F9C0-7E66-48FF-9672-544745C51D04}" type="datetimeFigureOut">
              <a:rPr lang="it-IT"/>
              <a:pPr>
                <a:defRPr/>
              </a:pPr>
              <a:t>03/04/2021</a:t>
            </a:fld>
            <a:endParaRPr lang="it-IT"/>
          </a:p>
        </p:txBody>
      </p:sp>
      <p:sp>
        <p:nvSpPr>
          <p:cNvPr id="13" name="Segnaposto numero diapositiva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77E489E-0589-444F-B7D9-03A4BAEF3DB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14" name="Segnaposto piè di pagina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nettore 1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Ovale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Connettore 1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ttango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Connettore 1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Connettore 1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Connettore 1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Segnaposto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C4772AA-E12E-4E13-BBCF-91125FF7A494}" type="datetimeFigureOut">
              <a:rPr lang="it-IT"/>
              <a:pPr>
                <a:defRPr/>
              </a:pPr>
              <a:t>03/04/2021</a:t>
            </a:fld>
            <a:endParaRPr lang="it-IT"/>
          </a:p>
        </p:txBody>
      </p:sp>
      <p:sp>
        <p:nvSpPr>
          <p:cNvPr id="13" name="Segnaposto numero diapositiva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8DAC13E-7F40-43D2-B6CA-6A40A5F7820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14" name="Segnaposto piè di pagina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028" name="Segnaposto testo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59714C8B-57EB-4297-B254-DC67D24D6632}" type="datetimeFigureOut">
              <a:rPr lang="it-IT"/>
              <a:pPr>
                <a:defRPr/>
              </a:pPr>
              <a:t>03/04/2021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Rettango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Ovale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B4316165-6CA1-470F-9F34-2E189CD91A2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1" r:id="rId4"/>
    <p:sldLayoutId id="2147483670" r:id="rId5"/>
    <p:sldLayoutId id="2147483675" r:id="rId6"/>
    <p:sldLayoutId id="2147483669" r:id="rId7"/>
    <p:sldLayoutId id="2147483676" r:id="rId8"/>
    <p:sldLayoutId id="2147483677" r:id="rId9"/>
    <p:sldLayoutId id="2147483668" r:id="rId10"/>
    <p:sldLayoutId id="214748366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it-IT" sz="4800" dirty="0" smtClean="0"/>
              <a:t>Con il segno della croce</a:t>
            </a:r>
            <a:endParaRPr lang="it-IT" sz="4800" dirty="0"/>
          </a:p>
        </p:txBody>
      </p:sp>
      <p:pic>
        <p:nvPicPr>
          <p:cNvPr id="4" name="Segnaposto contenuto 3" descr="crocifissione-salvezza_280816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43234" y="1394122"/>
            <a:ext cx="7413141" cy="5203230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4213" y="0"/>
            <a:ext cx="7467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dirty="0" smtClean="0"/>
              <a:t>Rito di introduzione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68313" y="1196975"/>
            <a:ext cx="7467600" cy="5661025"/>
          </a:xfrm>
        </p:spPr>
        <p:txBody>
          <a:bodyPr>
            <a:normAutofit fontScale="5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it-IT" b="1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  <a:t>        </a:t>
            </a:r>
            <a:r>
              <a:rPr lang="it-IT" dirty="0" smtClean="0">
                <a:solidFill>
                  <a:srgbClr val="FF0000"/>
                </a:solidFill>
                <a:latin typeface="Book Antiqua"/>
                <a:ea typeface="Calibri"/>
                <a:cs typeface="Times New Roman"/>
              </a:rPr>
              <a:t>I candidati, insieme con i loro garanti e con l’assemblea dei fedeli, si riuniscono fuori della chiesa oppure nell’atrio o ingresso </a:t>
            </a:r>
            <a:r>
              <a:rPr lang="it-IT" sz="3200" dirty="0" smtClean="0">
                <a:solidFill>
                  <a:srgbClr val="FF0000"/>
                </a:solidFill>
                <a:latin typeface="Book Antiqua"/>
                <a:ea typeface="Calibri"/>
                <a:cs typeface="Times New Roman"/>
              </a:rPr>
              <a:t/>
            </a:r>
            <a:br>
              <a:rPr lang="it-IT" sz="3200" dirty="0" smtClean="0">
                <a:solidFill>
                  <a:srgbClr val="FF0000"/>
                </a:solidFill>
                <a:latin typeface="Book Antiqua"/>
                <a:ea typeface="Calibri"/>
                <a:cs typeface="Times New Roman"/>
              </a:rPr>
            </a:br>
            <a:r>
              <a:rPr lang="it-IT" sz="3200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  <a:t/>
            </a:r>
            <a:br>
              <a:rPr lang="it-IT" sz="3200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</a:br>
            <a:r>
              <a:rPr lang="it-IT" sz="3200" b="1" dirty="0" smtClean="0">
                <a:solidFill>
                  <a:srgbClr val="FF0000"/>
                </a:solidFill>
                <a:latin typeface="Book Antiqua"/>
                <a:ea typeface="Calibri"/>
                <a:cs typeface="Times New Roman"/>
              </a:rPr>
              <a:t>Dialogo con i candidati</a:t>
            </a:r>
            <a:r>
              <a:rPr lang="it-IT" sz="3200" b="1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  <a:t/>
            </a:r>
            <a:br>
              <a:rPr lang="it-IT" sz="3200" b="1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</a:br>
            <a:r>
              <a:rPr lang="it-IT" sz="3200" b="1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  <a:t/>
            </a:r>
            <a:br>
              <a:rPr lang="it-IT" sz="3200" b="1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</a:br>
            <a:r>
              <a:rPr lang="it-IT" dirty="0" smtClean="0">
                <a:solidFill>
                  <a:srgbClr val="FF0000"/>
                </a:solidFill>
                <a:latin typeface="Book Antiqua"/>
                <a:ea typeface="Calibri"/>
                <a:cs typeface="Times New Roman"/>
              </a:rPr>
              <a:t>Il celebrante interroga uno per uno i candidati anzitutto, se è il caso, sul loro nome o sul nome di famiglia .Questo si fa nel modo seguente o in un altro simile: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it-IT" dirty="0" smtClean="0">
              <a:solidFill>
                <a:srgbClr val="FF0000"/>
              </a:solidFill>
              <a:latin typeface="Book Antiqua"/>
              <a:ea typeface="Calibri"/>
              <a:cs typeface="Times New Roman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it-IT" dirty="0" smtClean="0">
                <a:solidFill>
                  <a:srgbClr val="FF0000"/>
                </a:solidFill>
                <a:latin typeface="Book Antiqua"/>
                <a:ea typeface="Calibri"/>
                <a:cs typeface="Times New Roman"/>
              </a:rPr>
              <a:t>        Celebrante: </a:t>
            </a:r>
            <a:br>
              <a:rPr lang="it-IT" dirty="0" smtClean="0">
                <a:solidFill>
                  <a:srgbClr val="FF0000"/>
                </a:solidFill>
                <a:latin typeface="Book Antiqua"/>
                <a:ea typeface="Calibri"/>
                <a:cs typeface="Times New Roman"/>
              </a:rPr>
            </a:br>
            <a:r>
              <a:rPr lang="it-IT" sz="4400" b="1" dirty="0" smtClean="0">
                <a:solidFill>
                  <a:srgbClr val="FF0000"/>
                </a:solidFill>
                <a:latin typeface="Book Antiqua"/>
                <a:ea typeface="Calibri"/>
                <a:cs typeface="Times New Roman"/>
              </a:rPr>
              <a:t>Q</a:t>
            </a:r>
            <a:r>
              <a:rPr lang="it-IT" sz="3200" b="1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  <a:t>ual è il tuo nome?</a:t>
            </a:r>
            <a:r>
              <a:rPr lang="it-IT" sz="3200" b="1" u="sng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  <a:t/>
            </a:r>
            <a:br>
              <a:rPr lang="it-IT" sz="3200" b="1" u="sng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</a:br>
            <a:r>
              <a:rPr lang="it-IT" sz="3200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  <a:t/>
            </a:r>
            <a:br>
              <a:rPr lang="it-IT" sz="3200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</a:br>
            <a:r>
              <a:rPr lang="it-IT" dirty="0" smtClean="0">
                <a:solidFill>
                  <a:srgbClr val="FF0000"/>
                </a:solidFill>
                <a:latin typeface="Book Antiqua"/>
                <a:ea typeface="Calibri"/>
                <a:cs typeface="Times New Roman"/>
              </a:rPr>
              <a:t>Il candidato:</a:t>
            </a:r>
            <a:r>
              <a:rPr lang="it-IT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  <a:t/>
            </a:r>
            <a:br>
              <a:rPr lang="it-IT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</a:br>
            <a:r>
              <a:rPr lang="it-IT" sz="3200" b="1" dirty="0" smtClean="0">
                <a:solidFill>
                  <a:srgbClr val="FF0000"/>
                </a:solidFill>
                <a:latin typeface="Book Antiqua"/>
                <a:ea typeface="Calibri"/>
                <a:cs typeface="Times New Roman"/>
              </a:rPr>
              <a:t>N.</a:t>
            </a:r>
            <a:r>
              <a:rPr lang="it-IT" sz="3200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  <a:t/>
            </a:r>
            <a:br>
              <a:rPr lang="it-IT" sz="3200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</a:br>
            <a:r>
              <a:rPr lang="it-IT" sz="3200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  <a:t/>
            </a:r>
            <a:br>
              <a:rPr lang="it-IT" sz="3200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</a:br>
            <a:r>
              <a:rPr lang="it-IT" dirty="0" smtClean="0">
                <a:solidFill>
                  <a:srgbClr val="FF0000"/>
                </a:solidFill>
                <a:latin typeface="Book Antiqua"/>
                <a:ea typeface="Calibri"/>
                <a:cs typeface="Times New Roman"/>
              </a:rPr>
              <a:t>Celebrante:</a:t>
            </a:r>
            <a:r>
              <a:rPr lang="it-IT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  <a:t/>
            </a:r>
            <a:br>
              <a:rPr lang="it-IT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</a:br>
            <a:r>
              <a:rPr lang="it-IT" sz="4400" b="1" dirty="0" smtClean="0">
                <a:solidFill>
                  <a:srgbClr val="FF0000"/>
                </a:solidFill>
                <a:latin typeface="Book Antiqua"/>
                <a:ea typeface="Calibri"/>
                <a:cs typeface="Times New Roman"/>
              </a:rPr>
              <a:t>C</a:t>
            </a:r>
            <a:r>
              <a:rPr lang="it-IT" sz="3200" b="1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  <a:t>he cosa domandi alla Chiesa di Dio?</a:t>
            </a:r>
            <a:br>
              <a:rPr lang="it-IT" sz="3200" b="1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</a:br>
            <a:r>
              <a:rPr lang="it-IT" sz="3200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  <a:t/>
            </a:r>
            <a:br>
              <a:rPr lang="it-IT" sz="3200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</a:br>
            <a:r>
              <a:rPr lang="it-IT" dirty="0" smtClean="0">
                <a:solidFill>
                  <a:srgbClr val="FF0000"/>
                </a:solidFill>
                <a:latin typeface="Book Antiqua"/>
                <a:ea typeface="Calibri"/>
                <a:cs typeface="Times New Roman"/>
              </a:rPr>
              <a:t>Candidato:</a:t>
            </a:r>
            <a:r>
              <a:rPr lang="it-IT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  <a:t/>
            </a:r>
            <a:br>
              <a:rPr lang="it-IT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</a:br>
            <a:r>
              <a:rPr lang="it-IT" sz="3200" b="1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  <a:t>La fede.</a:t>
            </a:r>
            <a:r>
              <a:rPr lang="it-IT" sz="3200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  <a:t/>
            </a:r>
            <a:br>
              <a:rPr lang="it-IT" sz="3200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</a:br>
            <a:r>
              <a:rPr lang="it-IT" sz="3200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  <a:t/>
            </a:r>
            <a:br>
              <a:rPr lang="it-IT" sz="3200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</a:br>
            <a:r>
              <a:rPr lang="it-IT" dirty="0" smtClean="0">
                <a:solidFill>
                  <a:srgbClr val="FF0000"/>
                </a:solidFill>
                <a:latin typeface="Book Antiqua"/>
                <a:ea typeface="Calibri"/>
                <a:cs typeface="Times New Roman"/>
              </a:rPr>
              <a:t>Celebrante:</a:t>
            </a:r>
            <a:r>
              <a:rPr lang="it-IT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  <a:t/>
            </a:r>
            <a:br>
              <a:rPr lang="it-IT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</a:br>
            <a:r>
              <a:rPr lang="it-IT" sz="4400" b="1" dirty="0" smtClean="0">
                <a:solidFill>
                  <a:srgbClr val="FF0000"/>
                </a:solidFill>
                <a:latin typeface="Book Antiqua"/>
                <a:ea typeface="Calibri"/>
                <a:cs typeface="Times New Roman"/>
              </a:rPr>
              <a:t>E</a:t>
            </a:r>
            <a:r>
              <a:rPr lang="it-IT" sz="3200" b="1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  <a:t> la fede che cosa ti dona?</a:t>
            </a:r>
            <a:r>
              <a:rPr lang="it-IT" sz="3200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  <a:t/>
            </a:r>
            <a:br>
              <a:rPr lang="it-IT" sz="3200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</a:br>
            <a:r>
              <a:rPr lang="it-IT" sz="3200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  <a:t/>
            </a:r>
            <a:br>
              <a:rPr lang="it-IT" sz="3200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</a:br>
            <a:r>
              <a:rPr lang="it-IT" dirty="0" smtClean="0">
                <a:solidFill>
                  <a:srgbClr val="FF0000"/>
                </a:solidFill>
                <a:latin typeface="Book Antiqua"/>
                <a:ea typeface="Calibri"/>
                <a:cs typeface="Times New Roman"/>
              </a:rPr>
              <a:t>Candidato:</a:t>
            </a:r>
            <a:r>
              <a:rPr lang="it-IT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  <a:t/>
            </a:r>
            <a:br>
              <a:rPr lang="it-IT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</a:br>
            <a:r>
              <a:rPr lang="it-IT" sz="3200" b="1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  <a:t>La vita eterna.</a:t>
            </a:r>
            <a:r>
              <a:rPr lang="it-IT" sz="3200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  <a:t/>
            </a:r>
            <a:br>
              <a:rPr lang="it-IT" sz="3200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</a:b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8313" y="0"/>
            <a:ext cx="7467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dirty="0" smtClean="0"/>
              <a:t>Prima adesione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1268413"/>
            <a:ext cx="7467600" cy="5589587"/>
          </a:xfrm>
        </p:spPr>
        <p:txBody>
          <a:bodyPr>
            <a:normAutofit fontScale="70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it-IT" b="1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  <a:t/>
            </a:r>
            <a:br>
              <a:rPr lang="it-IT" b="1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</a:br>
            <a:r>
              <a:rPr lang="it-IT" sz="1800" b="1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  <a:t>76.</a:t>
            </a:r>
            <a:r>
              <a:rPr lang="it-IT" sz="1800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  <a:t> </a:t>
            </a:r>
            <a:r>
              <a:rPr lang="it-IT" sz="1800" dirty="0" smtClean="0">
                <a:solidFill>
                  <a:srgbClr val="FF0000"/>
                </a:solidFill>
                <a:latin typeface="Book Antiqua"/>
                <a:ea typeface="Calibri"/>
                <a:cs typeface="Times New Roman"/>
              </a:rPr>
              <a:t>Quindi il celebrante, adattando sempre secondo la necessità le sue parole alle risposte ricevute, si rivolge di nuovo ai candidati con queste parole o con altre simili:</a:t>
            </a:r>
            <a:r>
              <a:rPr lang="it-IT" sz="1800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  <a:t/>
            </a:r>
            <a:br>
              <a:rPr lang="it-IT" sz="1800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</a:br>
            <a:r>
              <a:rPr lang="it-IT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  <a:t/>
            </a:r>
            <a:br>
              <a:rPr lang="it-IT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</a:br>
            <a:r>
              <a:rPr lang="it-IT" sz="3600" b="1" u="sng" spc="20" dirty="0" smtClean="0">
                <a:solidFill>
                  <a:srgbClr val="FF0000"/>
                </a:solidFill>
                <a:latin typeface="Book Antiqua"/>
                <a:ea typeface="Calibri"/>
                <a:cs typeface="Times New Roman"/>
              </a:rPr>
              <a:t>D</a:t>
            </a:r>
            <a:r>
              <a:rPr lang="it-IT" b="1" u="sng" spc="20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  <a:t>io </a:t>
            </a:r>
            <a:r>
              <a:rPr lang="it-IT" b="1" u="sng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  <a:t>illumina ogni uomo che viene nel mondo </a:t>
            </a:r>
            <a:r>
              <a:rPr lang="it-IT" b="1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  <a:t>e attraverso le opere della creazione gli manifesta le sue invisibili perfezioni, perché impari a rendere grazie al suo creatore.</a:t>
            </a:r>
            <a:br>
              <a:rPr lang="it-IT" b="1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</a:br>
            <a:r>
              <a:rPr lang="it-IT" b="1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  <a:t/>
            </a:r>
            <a:br>
              <a:rPr lang="it-IT" b="1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</a:br>
            <a:r>
              <a:rPr lang="it-IT" b="1" u="sng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  <a:t>A voi, che avete seguito la sua luce, si apre ora la via del Vangelo perché, ponendo i fondamenti di una vita nuova, riconosciate il Dio vivente, che realmente rivolge agli uomini la sua parola.</a:t>
            </a:r>
            <a:r>
              <a:rPr lang="it-IT" b="1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  <a:t/>
            </a:r>
            <a:br>
              <a:rPr lang="it-IT" b="1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</a:br>
            <a:r>
              <a:rPr lang="it-IT" b="1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  <a:t/>
            </a:r>
            <a:br>
              <a:rPr lang="it-IT" b="1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</a:br>
            <a:r>
              <a:rPr lang="it-IT" b="1" u="sng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  <a:t>Camminando nella luce di Cristo</a:t>
            </a:r>
            <a:r>
              <a:rPr lang="it-IT" b="1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  <a:t>, abbiate fiducia nella sua sapienza e così, ogni giorno affidando a lui la vostra vita, possiate di tutto cuore credere in lui.</a:t>
            </a:r>
            <a:br>
              <a:rPr lang="it-IT" b="1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</a:br>
            <a:r>
              <a:rPr lang="it-IT" b="1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  <a:t/>
            </a:r>
            <a:br>
              <a:rPr lang="it-IT" b="1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</a:br>
            <a:r>
              <a:rPr lang="it-IT" b="1" u="sng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  <a:t>Questa è la via della fede nella quale Cristo sarà vostra guida, perché possiate raggiungere la vita eterna.</a:t>
            </a:r>
            <a:r>
              <a:rPr lang="it-IT" b="1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  <a:t/>
            </a:r>
            <a:br>
              <a:rPr lang="it-IT" b="1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</a:br>
            <a:r>
              <a:rPr lang="it-IT" b="1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  <a:t/>
            </a:r>
            <a:br>
              <a:rPr lang="it-IT" b="1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</a:br>
            <a:r>
              <a:rPr lang="it-IT" b="1" u="sng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  <a:t>Siete pronti a incamminarvi oggi per questa via, sotto la guida di Cristo?</a:t>
            </a:r>
            <a:r>
              <a:rPr lang="it-IT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  <a:t/>
            </a:r>
            <a:br>
              <a:rPr lang="it-IT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</a:br>
            <a:r>
              <a:rPr lang="it-IT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  <a:t/>
            </a:r>
            <a:br>
              <a:rPr lang="it-IT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</a:br>
            <a:r>
              <a:rPr lang="it-IT" sz="1800" dirty="0" smtClean="0">
                <a:solidFill>
                  <a:srgbClr val="FF0000"/>
                </a:solidFill>
                <a:latin typeface="Book Antiqua"/>
                <a:ea typeface="Calibri"/>
                <a:cs typeface="Times New Roman"/>
              </a:rPr>
              <a:t>Candidato</a:t>
            </a:r>
            <a:r>
              <a:rPr lang="it-IT" sz="1800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  <a:t/>
            </a:r>
            <a:br>
              <a:rPr lang="it-IT" sz="1800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</a:br>
            <a:r>
              <a:rPr lang="it-IT" b="1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  <a:t>Sì, sono pronto.</a:t>
            </a:r>
            <a:r>
              <a:rPr lang="it-IT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  <a:t/>
            </a:r>
            <a:br>
              <a:rPr lang="it-IT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</a:b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39465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5400" dirty="0" smtClean="0"/>
              <a:t>Esorcismo e rinuncia ai culti pagani</a:t>
            </a:r>
            <a:endParaRPr lang="it-IT" sz="5400" dirty="0"/>
          </a:p>
        </p:txBody>
      </p:sp>
      <p:sp>
        <p:nvSpPr>
          <p:cNvPr id="23554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it-I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8313" y="-171450"/>
            <a:ext cx="7467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dirty="0" smtClean="0"/>
              <a:t>Segno di croce sulla fronte e sui sensi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5500688"/>
          </a:xfrm>
        </p:spPr>
        <p:txBody>
          <a:bodyPr>
            <a:normAutofit fontScale="77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it-IT" sz="4400" b="1" dirty="0" smtClean="0">
                <a:solidFill>
                  <a:srgbClr val="FF0000"/>
                </a:solidFill>
                <a:latin typeface="Book Antiqua"/>
                <a:ea typeface="Calibri"/>
                <a:cs typeface="Times New Roman"/>
              </a:rPr>
              <a:t>   O</a:t>
            </a:r>
            <a:r>
              <a:rPr lang="it-IT" sz="3200" b="1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  <a:t>ra dunque, carissimi candidati, avvicinatevi con i vostri garanti per ricevere il segno della vostra nuova condizione.</a:t>
            </a:r>
            <a:r>
              <a:rPr lang="it-IT" sz="3200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  <a:t/>
            </a:r>
            <a:br>
              <a:rPr lang="it-IT" sz="3200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</a:br>
            <a:r>
              <a:rPr lang="it-IT" sz="3200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  <a:t/>
            </a:r>
            <a:br>
              <a:rPr lang="it-IT" sz="3200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</a:br>
            <a:r>
              <a:rPr lang="it-IT" dirty="0" smtClean="0">
                <a:solidFill>
                  <a:srgbClr val="FF0000"/>
                </a:solidFill>
                <a:latin typeface="Book Antiqua"/>
                <a:ea typeface="Calibri"/>
                <a:cs typeface="Times New Roman"/>
              </a:rPr>
              <a:t>I candidati uno dopo l’altro insieme con i loro garanti si avvicinano al celebrante. Questi traccia col pollice una croce sulla fronte di ciascuno, dicendo:</a:t>
            </a:r>
            <a:r>
              <a:rPr lang="it-IT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  <a:t/>
            </a:r>
            <a:br>
              <a:rPr lang="it-IT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</a:br>
            <a:r>
              <a:rPr lang="it-IT" sz="3200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  <a:t/>
            </a:r>
            <a:br>
              <a:rPr lang="it-IT" sz="3200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</a:br>
            <a:r>
              <a:rPr lang="it-IT" sz="4400" b="1" dirty="0" smtClean="0">
                <a:solidFill>
                  <a:srgbClr val="FF0000"/>
                </a:solidFill>
                <a:latin typeface="Book Antiqua"/>
                <a:ea typeface="Calibri"/>
                <a:cs typeface="Times New Roman"/>
              </a:rPr>
              <a:t>N</a:t>
            </a:r>
            <a:r>
              <a:rPr lang="it-IT" sz="3200" b="1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  <a:t>., ricevi la croce sulla fronte:</a:t>
            </a:r>
            <a:br>
              <a:rPr lang="it-IT" sz="3200" b="1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</a:br>
            <a:r>
              <a:rPr lang="it-IT" sz="3200" b="1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  <a:t>Cristo stesso ti protegge</a:t>
            </a:r>
            <a:br>
              <a:rPr lang="it-IT" sz="3200" b="1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</a:br>
            <a:r>
              <a:rPr lang="it-IT" sz="3200" b="1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  <a:t>con il segno del suo amore.</a:t>
            </a:r>
            <a:br>
              <a:rPr lang="it-IT" sz="3200" b="1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</a:br>
            <a:r>
              <a:rPr lang="it-IT" sz="3200" b="1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  <a:t>Impara ora a conoscerlo e a seguirlo.</a:t>
            </a:r>
            <a:r>
              <a:rPr lang="it-IT" sz="3200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  <a:t/>
            </a:r>
            <a:br>
              <a:rPr lang="it-IT" sz="3200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</a:br>
            <a:r>
              <a:rPr lang="it-IT" sz="3200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  <a:t/>
            </a:r>
            <a:br>
              <a:rPr lang="it-IT" sz="3200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</a:br>
            <a:r>
              <a:rPr lang="it-IT" dirty="0" smtClean="0">
                <a:solidFill>
                  <a:srgbClr val="FF0000"/>
                </a:solidFill>
                <a:latin typeface="Book Antiqua"/>
                <a:ea typeface="Calibri"/>
                <a:cs typeface="Times New Roman"/>
              </a:rPr>
              <a:t>Dopo che il celebrante ha segnato i catecumeni, lo stesso fanno i catechisti o anche i garanti, secondo l’opportunità.</a:t>
            </a:r>
            <a:r>
              <a:rPr lang="it-IT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  <a:t/>
            </a:r>
            <a:br>
              <a:rPr lang="it-IT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</a:br>
            <a:r>
              <a:rPr lang="it-IT" sz="3200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  <a:t/>
            </a:r>
            <a:br>
              <a:rPr lang="it-IT" sz="3200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</a:br>
            <a:r>
              <a:rPr lang="it-IT" dirty="0" smtClean="0">
                <a:solidFill>
                  <a:srgbClr val="FF0000"/>
                </a:solidFill>
                <a:latin typeface="Book Antiqua"/>
                <a:ea typeface="Calibri"/>
                <a:cs typeface="Times New Roman"/>
              </a:rPr>
              <a:t>.</a:t>
            </a:r>
            <a:r>
              <a:rPr lang="it-IT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  <a:t/>
            </a:r>
            <a:br>
              <a:rPr lang="it-IT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</a:b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188913"/>
            <a:ext cx="7467600" cy="6911975"/>
          </a:xfrm>
        </p:spPr>
        <p:txBody>
          <a:bodyPr>
            <a:normAutofit fontScale="47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it-IT" b="1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  <a:t>85.</a:t>
            </a:r>
            <a:r>
              <a:rPr lang="it-IT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  <a:t> </a:t>
            </a:r>
            <a:r>
              <a:rPr lang="it-IT" dirty="0" smtClean="0">
                <a:solidFill>
                  <a:srgbClr val="FF0000"/>
                </a:solidFill>
                <a:latin typeface="Book Antiqua"/>
                <a:ea typeface="Calibri"/>
                <a:cs typeface="Times New Roman"/>
              </a:rPr>
              <a:t>Il segno di croce viene tracciato quindi sui sensi. I segni di croce sono fatti dai sacerdoti o dai catechisti o dai garanti.</a:t>
            </a:r>
            <a:r>
              <a:rPr lang="it-IT" sz="3200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  <a:t/>
            </a:r>
            <a:br>
              <a:rPr lang="it-IT" sz="3200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</a:br>
            <a:endParaRPr lang="it-IT" sz="3200" dirty="0" smtClean="0">
              <a:solidFill>
                <a:srgbClr val="800000"/>
              </a:solidFill>
              <a:latin typeface="Book Antiqua"/>
              <a:ea typeface="Calibri"/>
              <a:cs typeface="Times New Roman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it-IT" dirty="0" smtClean="0">
                <a:solidFill>
                  <a:srgbClr val="FF0000"/>
                </a:solidFill>
                <a:latin typeface="Book Antiqua"/>
                <a:ea typeface="Calibri"/>
                <a:cs typeface="Times New Roman"/>
              </a:rPr>
              <a:t>Mentre si segnano gli orecchi:</a:t>
            </a:r>
            <a:r>
              <a:rPr lang="it-IT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  <a:t/>
            </a:r>
            <a:br>
              <a:rPr lang="it-IT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</a:br>
            <a:r>
              <a:rPr lang="it-IT" sz="4400" b="1" dirty="0" smtClean="0">
                <a:solidFill>
                  <a:srgbClr val="FF0000"/>
                </a:solidFill>
                <a:latin typeface="Book Antiqua"/>
                <a:ea typeface="Calibri"/>
                <a:cs typeface="Times New Roman"/>
              </a:rPr>
              <a:t>R</a:t>
            </a:r>
            <a:r>
              <a:rPr lang="it-IT" sz="3200" b="1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  <a:t>icevete il segno della croce sugli orecchi</a:t>
            </a:r>
            <a:br>
              <a:rPr lang="it-IT" sz="3200" b="1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</a:br>
            <a:r>
              <a:rPr lang="it-IT" sz="3200" b="1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  <a:t>per ascoltare la voce del Signore.</a:t>
            </a:r>
            <a:r>
              <a:rPr lang="it-IT" sz="3200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  <a:t/>
            </a:r>
            <a:br>
              <a:rPr lang="it-IT" sz="3200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</a:br>
            <a:r>
              <a:rPr lang="it-IT" sz="3200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  <a:t/>
            </a:r>
            <a:br>
              <a:rPr lang="it-IT" sz="3200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</a:br>
            <a:r>
              <a:rPr lang="it-IT" dirty="0" smtClean="0">
                <a:solidFill>
                  <a:srgbClr val="FF0000"/>
                </a:solidFill>
                <a:latin typeface="Book Antiqua"/>
                <a:ea typeface="Calibri"/>
                <a:cs typeface="Times New Roman"/>
              </a:rPr>
              <a:t>Mentre si segnano gli occhi:</a:t>
            </a:r>
            <a:r>
              <a:rPr lang="it-IT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  <a:t/>
            </a:r>
            <a:br>
              <a:rPr lang="it-IT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</a:br>
            <a:r>
              <a:rPr lang="it-IT" sz="4400" b="1" dirty="0" smtClean="0">
                <a:solidFill>
                  <a:srgbClr val="FF0000"/>
                </a:solidFill>
                <a:latin typeface="Book Antiqua"/>
                <a:ea typeface="Calibri"/>
                <a:cs typeface="Times New Roman"/>
              </a:rPr>
              <a:t>R</a:t>
            </a:r>
            <a:r>
              <a:rPr lang="it-IT" sz="3200" b="1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  <a:t>icevete il segno della croce sugli occhi,</a:t>
            </a:r>
            <a:br>
              <a:rPr lang="it-IT" sz="3200" b="1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</a:br>
            <a:r>
              <a:rPr lang="it-IT" sz="3200" b="1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  <a:t>per vedere lo splendore del volto di Dio.</a:t>
            </a:r>
            <a:r>
              <a:rPr lang="it-IT" sz="3200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  <a:t/>
            </a:r>
            <a:br>
              <a:rPr lang="it-IT" sz="3200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</a:br>
            <a:r>
              <a:rPr lang="it-IT" sz="3200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  <a:t/>
            </a:r>
            <a:br>
              <a:rPr lang="it-IT" sz="3200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</a:br>
            <a:r>
              <a:rPr lang="it-IT" dirty="0" smtClean="0">
                <a:solidFill>
                  <a:srgbClr val="FF0000"/>
                </a:solidFill>
                <a:latin typeface="Book Antiqua"/>
                <a:ea typeface="Calibri"/>
                <a:cs typeface="Times New Roman"/>
              </a:rPr>
              <a:t>Mentre si segnano la bocca:</a:t>
            </a:r>
            <a:r>
              <a:rPr lang="it-IT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  <a:t/>
            </a:r>
            <a:br>
              <a:rPr lang="it-IT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</a:br>
            <a:r>
              <a:rPr lang="it-IT" sz="4400" b="1" dirty="0" smtClean="0">
                <a:solidFill>
                  <a:srgbClr val="FF0000"/>
                </a:solidFill>
                <a:latin typeface="Book Antiqua"/>
                <a:ea typeface="Calibri"/>
                <a:cs typeface="Times New Roman"/>
              </a:rPr>
              <a:t>R</a:t>
            </a:r>
            <a:r>
              <a:rPr lang="it-IT" sz="3200" b="1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  <a:t>icevete il segno della croce sulla bocca,</a:t>
            </a:r>
            <a:br>
              <a:rPr lang="it-IT" sz="3200" b="1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</a:br>
            <a:r>
              <a:rPr lang="it-IT" sz="3200" b="1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  <a:t>per rispondere alla parola di Dio.</a:t>
            </a:r>
            <a:r>
              <a:rPr lang="it-IT" sz="3200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  <a:t/>
            </a:r>
            <a:br>
              <a:rPr lang="it-IT" sz="3200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</a:br>
            <a:r>
              <a:rPr lang="it-IT" sz="3200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  <a:t/>
            </a:r>
            <a:br>
              <a:rPr lang="it-IT" sz="3200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</a:br>
            <a:r>
              <a:rPr lang="it-IT" dirty="0" smtClean="0">
                <a:solidFill>
                  <a:srgbClr val="FF0000"/>
                </a:solidFill>
                <a:latin typeface="Book Antiqua"/>
                <a:ea typeface="Calibri"/>
                <a:cs typeface="Times New Roman"/>
              </a:rPr>
              <a:t>Mentre si segnano il petto:</a:t>
            </a:r>
            <a:r>
              <a:rPr lang="it-IT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  <a:t/>
            </a:r>
            <a:br>
              <a:rPr lang="it-IT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</a:br>
            <a:r>
              <a:rPr lang="it-IT" sz="4400" b="1" dirty="0" smtClean="0">
                <a:solidFill>
                  <a:srgbClr val="FF0000"/>
                </a:solidFill>
                <a:latin typeface="Book Antiqua"/>
                <a:ea typeface="Calibri"/>
                <a:cs typeface="Times New Roman"/>
              </a:rPr>
              <a:t>R</a:t>
            </a:r>
            <a:r>
              <a:rPr lang="it-IT" sz="3200" b="1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  <a:t>icevete il segno della croce sul petto,</a:t>
            </a:r>
            <a:br>
              <a:rPr lang="it-IT" sz="3200" b="1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</a:br>
            <a:r>
              <a:rPr lang="it-IT" sz="3200" b="1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  <a:t>perché Cristo abiti</a:t>
            </a:r>
            <a:br>
              <a:rPr lang="it-IT" sz="3200" b="1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</a:br>
            <a:r>
              <a:rPr lang="it-IT" sz="3200" b="1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  <a:t>per mezzo della fede nei vostri cuori.</a:t>
            </a:r>
            <a:br>
              <a:rPr lang="it-IT" sz="3200" b="1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</a:br>
            <a:r>
              <a:rPr lang="it-IT" sz="3200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  <a:t/>
            </a:r>
            <a:br>
              <a:rPr lang="it-IT" sz="3200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</a:br>
            <a:r>
              <a:rPr lang="it-IT" dirty="0" smtClean="0">
                <a:solidFill>
                  <a:srgbClr val="FF0000"/>
                </a:solidFill>
                <a:latin typeface="Book Antiqua"/>
                <a:ea typeface="Calibri"/>
                <a:cs typeface="Times New Roman"/>
              </a:rPr>
              <a:t>Mentre si segnano le spalle:</a:t>
            </a:r>
            <a:r>
              <a:rPr lang="it-IT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  <a:t/>
            </a:r>
            <a:br>
              <a:rPr lang="it-IT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</a:br>
            <a:r>
              <a:rPr lang="it-IT" sz="4400" b="1" dirty="0" smtClean="0">
                <a:solidFill>
                  <a:srgbClr val="FF0000"/>
                </a:solidFill>
                <a:latin typeface="Book Antiqua"/>
                <a:ea typeface="Calibri"/>
                <a:cs typeface="Times New Roman"/>
              </a:rPr>
              <a:t>R</a:t>
            </a:r>
            <a:r>
              <a:rPr lang="it-IT" sz="3200" b="1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  <a:t>icevete il segno della croce sulle spalle,</a:t>
            </a:r>
            <a:br>
              <a:rPr lang="it-IT" sz="3200" b="1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</a:br>
            <a:r>
              <a:rPr lang="it-IT" sz="3200" b="1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  <a:t>per sostenere il giogo soave di Cristo.</a:t>
            </a:r>
            <a:r>
              <a:rPr lang="it-IT" sz="3200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  <a:t/>
            </a:r>
            <a:br>
              <a:rPr lang="it-IT" sz="3200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</a:br>
            <a:r>
              <a:rPr lang="it-IT" sz="3200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  <a:t/>
            </a:r>
            <a:br>
              <a:rPr lang="it-IT" sz="3200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</a:br>
            <a:r>
              <a:rPr lang="it-IT" dirty="0" smtClean="0">
                <a:solidFill>
                  <a:srgbClr val="FF0000"/>
                </a:solidFill>
                <a:latin typeface="Book Antiqua"/>
                <a:ea typeface="Calibri"/>
                <a:cs typeface="Times New Roman"/>
              </a:rPr>
              <a:t>Poi il celebrante segna da solo contemporaneamente tutti i catecumeni tracciando su di essi il segno della croce, senza toccarli, mentre dice:</a:t>
            </a:r>
            <a:r>
              <a:rPr lang="it-IT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  <a:t/>
            </a:r>
            <a:br>
              <a:rPr lang="it-IT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</a:br>
            <a:r>
              <a:rPr lang="it-IT" sz="3200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  <a:t/>
            </a:r>
            <a:br>
              <a:rPr lang="it-IT" sz="3200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</a:br>
            <a:r>
              <a:rPr lang="it-IT" sz="4400" b="1" dirty="0" smtClean="0">
                <a:solidFill>
                  <a:srgbClr val="FF0000"/>
                </a:solidFill>
                <a:latin typeface="Book Antiqua"/>
                <a:ea typeface="Calibri"/>
                <a:cs typeface="Times New Roman"/>
              </a:rPr>
              <a:t>V</a:t>
            </a:r>
            <a:r>
              <a:rPr lang="it-IT" sz="3200" b="1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  <a:t>i segno tutti</a:t>
            </a:r>
            <a:br>
              <a:rPr lang="it-IT" sz="3200" b="1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</a:br>
            <a:r>
              <a:rPr lang="it-IT" sz="3200" b="1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  <a:t>nel nome del Padre</a:t>
            </a:r>
            <a:br>
              <a:rPr lang="it-IT" sz="3200" b="1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</a:br>
            <a:r>
              <a:rPr lang="it-IT" sz="3200" b="1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  <a:t>e del Figlio </a:t>
            </a:r>
            <a:r>
              <a:rPr lang="it-IT" sz="3600" b="1" dirty="0" smtClean="0">
                <a:solidFill>
                  <a:srgbClr val="FF0000"/>
                </a:solidFill>
                <a:latin typeface="Wingdings"/>
                <a:ea typeface="Calibri"/>
                <a:cs typeface="Times New Roman"/>
              </a:rPr>
              <a:t>X</a:t>
            </a:r>
            <a:r>
              <a:rPr lang="it-IT" sz="3200" b="1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  <a:t> e dello Spirito Santo,</a:t>
            </a:r>
            <a:br>
              <a:rPr lang="it-IT" sz="3200" b="1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</a:br>
            <a:r>
              <a:rPr lang="it-IT" sz="3200" b="1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  <a:t>perché abbiate la vita nei secoli dei secoli.</a:t>
            </a:r>
            <a:r>
              <a:rPr lang="it-IT" sz="3200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  <a:t/>
            </a:r>
            <a:br>
              <a:rPr lang="it-IT" sz="3200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</a:br>
            <a:r>
              <a:rPr lang="it-IT" sz="3200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  <a:t/>
            </a:r>
            <a:br>
              <a:rPr lang="it-IT" sz="3200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</a:br>
            <a:r>
              <a:rPr lang="it-IT" dirty="0" smtClean="0">
                <a:solidFill>
                  <a:srgbClr val="FF0000"/>
                </a:solidFill>
                <a:latin typeface="Book Antiqua"/>
                <a:ea typeface="Calibri"/>
                <a:cs typeface="Times New Roman"/>
              </a:rPr>
              <a:t>Candidati:</a:t>
            </a:r>
            <a:r>
              <a:rPr lang="it-IT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  <a:t/>
            </a:r>
            <a:br>
              <a:rPr lang="it-IT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</a:br>
            <a:r>
              <a:rPr lang="it-IT" sz="3200" b="1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  <a:t>Amen.</a:t>
            </a:r>
            <a:r>
              <a:rPr lang="it-IT" sz="3200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  <a:t/>
            </a:r>
            <a:br>
              <a:rPr lang="it-IT" sz="3200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</a:br>
            <a:r>
              <a:rPr lang="it-IT" sz="3200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  <a:t/>
            </a:r>
            <a:br>
              <a:rPr lang="it-IT" sz="3200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</a:b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dirty="0" smtClean="0"/>
              <a:t>Imposizione del nuovo nome e ingresso in chiesa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5257800"/>
          </a:xfrm>
        </p:spPr>
        <p:txBody>
          <a:bodyPr>
            <a:normAutofit fontScale="55000" lnSpcReduction="20000"/>
          </a:bodyPr>
          <a:lstStyle/>
          <a:p>
            <a:pPr marL="274320" indent="-274320" eaLnBrk="1" fontAlgn="auto" hangingPunct="1">
              <a:lnSpc>
                <a:spcPct val="115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it-IT" sz="3200" b="1" dirty="0" smtClean="0">
                <a:solidFill>
                  <a:srgbClr val="FF0000"/>
                </a:solidFill>
                <a:latin typeface="Book Antiqua"/>
                <a:ea typeface="Calibri"/>
                <a:cs typeface="Times New Roman"/>
              </a:rPr>
              <a:t>Imposizione del nuovo nome</a:t>
            </a:r>
          </a:p>
          <a:p>
            <a:pPr marL="274320" indent="-274320" eaLnBrk="1" fontAlgn="auto" hangingPunct="1">
              <a:lnSpc>
                <a:spcPct val="115000"/>
              </a:lnSpc>
              <a:spcAft>
                <a:spcPts val="0"/>
              </a:spcAft>
              <a:buFont typeface="Wingdings"/>
              <a:buChar char=""/>
              <a:defRPr/>
            </a:pPr>
            <a:r>
              <a:rPr lang="it-IT" sz="2300" dirty="0" smtClean="0">
                <a:solidFill>
                  <a:srgbClr val="FF0000"/>
                </a:solidFill>
                <a:latin typeface="Book Antiqua"/>
                <a:ea typeface="Calibri"/>
                <a:cs typeface="Times New Roman"/>
              </a:rPr>
              <a:t>La Conferenza Episcopale </a:t>
            </a:r>
            <a:r>
              <a:rPr lang="it-IT" dirty="0" smtClean="0">
                <a:solidFill>
                  <a:srgbClr val="FF0000"/>
                </a:solidFill>
                <a:latin typeface="Book Antiqua"/>
                <a:ea typeface="Calibri"/>
                <a:cs typeface="Times New Roman"/>
              </a:rPr>
              <a:t>può stabilire che già da questo momento ai nuovi catecumeni venga imposto un nome nuovo, o cristiano o anche appartenente alla cultura locale, purché possa avere un senso cristiano.</a:t>
            </a:r>
            <a:r>
              <a:rPr lang="it-IT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  <a:t/>
            </a:r>
            <a:br>
              <a:rPr lang="it-IT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</a:br>
            <a:r>
              <a:rPr lang="it-IT" sz="3200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  <a:t/>
            </a:r>
            <a:br>
              <a:rPr lang="it-IT" sz="3200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</a:br>
            <a:r>
              <a:rPr lang="it-IT" dirty="0" smtClean="0">
                <a:solidFill>
                  <a:srgbClr val="FF0000"/>
                </a:solidFill>
                <a:latin typeface="Book Antiqua"/>
                <a:ea typeface="Calibri"/>
                <a:cs typeface="Times New Roman"/>
              </a:rPr>
              <a:t>Celebrante:</a:t>
            </a:r>
            <a:r>
              <a:rPr lang="it-IT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  <a:t/>
            </a:r>
            <a:br>
              <a:rPr lang="it-IT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</a:br>
            <a:r>
              <a:rPr lang="it-IT" sz="3200" b="1" dirty="0" smtClean="0">
                <a:solidFill>
                  <a:srgbClr val="FF0000"/>
                </a:solidFill>
                <a:latin typeface="Book Antiqua"/>
                <a:ea typeface="Calibri"/>
                <a:cs typeface="Times New Roman"/>
              </a:rPr>
              <a:t>N.</a:t>
            </a:r>
            <a:r>
              <a:rPr lang="it-IT" sz="3200" b="1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  <a:t>, d’ora in poi ti chiamerai anche </a:t>
            </a:r>
            <a:r>
              <a:rPr lang="it-IT" sz="3200" b="1" dirty="0" smtClean="0">
                <a:solidFill>
                  <a:srgbClr val="FF0000"/>
                </a:solidFill>
                <a:latin typeface="Book Antiqua"/>
                <a:ea typeface="Calibri"/>
                <a:cs typeface="Times New Roman"/>
              </a:rPr>
              <a:t>N.</a:t>
            </a:r>
            <a:r>
              <a:rPr lang="it-IT" sz="3200" dirty="0" smtClean="0">
                <a:solidFill>
                  <a:srgbClr val="FF0000"/>
                </a:solidFill>
                <a:latin typeface="Book Antiqua"/>
                <a:ea typeface="Calibri"/>
                <a:cs typeface="Times New Roman"/>
              </a:rPr>
              <a:t/>
            </a:r>
            <a:br>
              <a:rPr lang="it-IT" sz="3200" dirty="0" smtClean="0">
                <a:solidFill>
                  <a:srgbClr val="FF0000"/>
                </a:solidFill>
                <a:latin typeface="Book Antiqua"/>
                <a:ea typeface="Calibri"/>
                <a:cs typeface="Times New Roman"/>
              </a:rPr>
            </a:br>
            <a:r>
              <a:rPr lang="it-IT" sz="3200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  <a:t/>
            </a:r>
            <a:br>
              <a:rPr lang="it-IT" sz="3200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</a:br>
            <a:r>
              <a:rPr lang="it-IT" dirty="0" smtClean="0">
                <a:solidFill>
                  <a:srgbClr val="FF0000"/>
                </a:solidFill>
                <a:latin typeface="Book Antiqua"/>
                <a:ea typeface="Calibri"/>
                <a:cs typeface="Times New Roman"/>
              </a:rPr>
              <a:t>Catecumeno:</a:t>
            </a:r>
            <a:r>
              <a:rPr lang="it-IT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  <a:t/>
            </a:r>
            <a:br>
              <a:rPr lang="it-IT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</a:br>
            <a:r>
              <a:rPr lang="it-IT" sz="3200" b="1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  <a:t>Amen</a:t>
            </a:r>
            <a:r>
              <a:rPr lang="it-IT" sz="3200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  <a:t> </a:t>
            </a:r>
            <a:r>
              <a:rPr lang="it-IT" sz="3200" dirty="0" smtClean="0">
                <a:solidFill>
                  <a:srgbClr val="FF0000"/>
                </a:solidFill>
                <a:latin typeface="Book Antiqua"/>
                <a:ea typeface="Calibri"/>
                <a:cs typeface="Times New Roman"/>
              </a:rPr>
              <a:t>(o un’altra parola conveniente).</a:t>
            </a:r>
            <a:r>
              <a:rPr lang="it-IT" sz="3200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  <a:t/>
            </a:r>
            <a:br>
              <a:rPr lang="it-IT" sz="3200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</a:br>
            <a:r>
              <a:rPr lang="it-IT" sz="3200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  <a:t/>
            </a:r>
            <a:br>
              <a:rPr lang="it-IT" sz="3200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</a:br>
            <a:r>
              <a:rPr lang="it-IT" dirty="0" smtClean="0">
                <a:solidFill>
                  <a:srgbClr val="FF0000"/>
                </a:solidFill>
                <a:latin typeface="Book Antiqua"/>
                <a:ea typeface="Calibri"/>
                <a:cs typeface="Times New Roman"/>
              </a:rPr>
              <a:t>Talora basterà spiegare il significato cristiano del nome già ricevuto dai genitori.</a:t>
            </a:r>
            <a:r>
              <a:rPr lang="it-IT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  <a:t/>
            </a:r>
            <a:br>
              <a:rPr lang="it-IT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</a:br>
            <a:r>
              <a:rPr lang="it-IT" sz="3200" dirty="0" smtClean="0">
                <a:solidFill>
                  <a:srgbClr val="FF0000"/>
                </a:solidFill>
                <a:latin typeface="Book Antiqua"/>
                <a:ea typeface="Calibri"/>
                <a:cs typeface="Times New Roman"/>
              </a:rPr>
              <a:t>_____________________________________________________</a:t>
            </a:r>
            <a:r>
              <a:rPr lang="it-IT" sz="3200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  <a:t/>
            </a:r>
            <a:br>
              <a:rPr lang="it-IT" sz="3200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</a:br>
            <a:r>
              <a:rPr lang="it-IT" sz="3200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  <a:t/>
            </a:r>
            <a:br>
              <a:rPr lang="it-IT" sz="3200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</a:br>
            <a:r>
              <a:rPr lang="it-IT" sz="3200" b="1" dirty="0" smtClean="0">
                <a:solidFill>
                  <a:srgbClr val="FF0000"/>
                </a:solidFill>
                <a:latin typeface="Book Antiqua"/>
                <a:ea typeface="Calibri"/>
                <a:cs typeface="Times New Roman"/>
              </a:rPr>
              <a:t>INGRESSO IN CHIESA</a:t>
            </a:r>
            <a:r>
              <a:rPr lang="it-IT" sz="3200" b="1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  <a:t/>
            </a:r>
            <a:br>
              <a:rPr lang="it-IT" sz="3200" b="1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</a:br>
            <a:r>
              <a:rPr lang="it-IT" sz="3200" b="1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  <a:t/>
            </a:r>
            <a:br>
              <a:rPr lang="it-IT" sz="3200" b="1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</a:br>
            <a:r>
              <a:rPr lang="it-IT" b="1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  <a:t>90.</a:t>
            </a:r>
            <a:r>
              <a:rPr lang="it-IT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  <a:t> </a:t>
            </a:r>
            <a:r>
              <a:rPr lang="it-IT" dirty="0" smtClean="0">
                <a:solidFill>
                  <a:srgbClr val="FF0000"/>
                </a:solidFill>
                <a:latin typeface="Book Antiqua"/>
                <a:ea typeface="Calibri"/>
                <a:cs typeface="Times New Roman"/>
              </a:rPr>
              <a:t>Compiuti questi riti, il celebrante invita i catecumeni a entrare con i loro garanti in chiesa o in altro luogo adatto, dicendo queste parole o altre simili:</a:t>
            </a:r>
            <a:r>
              <a:rPr lang="it-IT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  <a:t/>
            </a:r>
            <a:br>
              <a:rPr lang="it-IT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</a:br>
            <a:r>
              <a:rPr lang="it-IT" sz="3200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  <a:t/>
            </a:r>
            <a:br>
              <a:rPr lang="it-IT" sz="3200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</a:br>
            <a:r>
              <a:rPr lang="it-IT" sz="3200" dirty="0" smtClean="0">
                <a:solidFill>
                  <a:srgbClr val="FF0000"/>
                </a:solidFill>
                <a:latin typeface="Book Antiqua"/>
                <a:ea typeface="Calibri"/>
                <a:cs typeface="Times New Roman"/>
              </a:rPr>
              <a:t>[</a:t>
            </a:r>
            <a:r>
              <a:rPr lang="it-IT" sz="3200" b="1" dirty="0" smtClean="0">
                <a:solidFill>
                  <a:srgbClr val="FF0000"/>
                </a:solidFill>
                <a:latin typeface="Book Antiqua"/>
                <a:ea typeface="Calibri"/>
                <a:cs typeface="Times New Roman"/>
              </a:rPr>
              <a:t>N.</a:t>
            </a:r>
            <a:r>
              <a:rPr lang="it-IT" sz="3200" b="1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  <a:t> e </a:t>
            </a:r>
            <a:r>
              <a:rPr lang="it-IT" sz="3200" b="1" dirty="0" smtClean="0">
                <a:solidFill>
                  <a:srgbClr val="FF0000"/>
                </a:solidFill>
                <a:latin typeface="Book Antiqua"/>
                <a:ea typeface="Calibri"/>
                <a:cs typeface="Times New Roman"/>
              </a:rPr>
              <a:t>N.</a:t>
            </a:r>
            <a:r>
              <a:rPr lang="it-IT" sz="3200" dirty="0" smtClean="0">
                <a:solidFill>
                  <a:srgbClr val="FF0000"/>
                </a:solidFill>
                <a:latin typeface="Book Antiqua"/>
                <a:ea typeface="Calibri"/>
                <a:cs typeface="Times New Roman"/>
              </a:rPr>
              <a:t>]</a:t>
            </a:r>
            <a:r>
              <a:rPr lang="it-IT" sz="3200" b="1" dirty="0" smtClean="0">
                <a:solidFill>
                  <a:srgbClr val="800000"/>
                </a:solidFill>
                <a:latin typeface="Book Antiqua"/>
                <a:ea typeface="Calibri"/>
                <a:cs typeface="Times New Roman"/>
              </a:rPr>
              <a:t> entrate in chiesa, per prender parte insieme con noi alla mensa della parola di Dio.</a:t>
            </a:r>
            <a:endParaRPr lang="it-IT" dirty="0" smtClean="0">
              <a:latin typeface="Calibri"/>
              <a:ea typeface="Calibri"/>
              <a:cs typeface="Times New Roman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https://www.centroaletti.com/wp-content/uploads/2020/11/226-096-2020-Chiesa-di-San-Basilio-Roma-Italia-Salvezza-Battesim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296988"/>
            <a:ext cx="8928100" cy="552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CasellaDiTesto 1"/>
          <p:cNvSpPr txBox="1">
            <a:spLocks noChangeArrowheads="1"/>
          </p:cNvSpPr>
          <p:nvPr/>
        </p:nvSpPr>
        <p:spPr bwMode="auto">
          <a:xfrm>
            <a:off x="971550" y="188913"/>
            <a:ext cx="74882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5400" b="1">
                <a:solidFill>
                  <a:srgbClr val="00B050"/>
                </a:solidFill>
                <a:latin typeface="Century Schoolbook" pitchFamily="18" charset="0"/>
              </a:rPr>
              <a:t>In principio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Immagine 3"/>
          <p:cNvPicPr>
            <a:picLocks noChangeAspect="1"/>
          </p:cNvPicPr>
          <p:nvPr/>
        </p:nvPicPr>
        <p:blipFill>
          <a:blip r:embed="rId2" cstate="print"/>
          <a:srcRect r="7997"/>
          <a:stretch>
            <a:fillRect/>
          </a:stretch>
        </p:blipFill>
        <p:spPr bwMode="auto">
          <a:xfrm>
            <a:off x="107950" y="1341438"/>
            <a:ext cx="8996363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CasellaDiTesto 5"/>
          <p:cNvSpPr txBox="1">
            <a:spLocks noChangeArrowheads="1"/>
          </p:cNvSpPr>
          <p:nvPr/>
        </p:nvSpPr>
        <p:spPr bwMode="auto">
          <a:xfrm>
            <a:off x="2627313" y="188913"/>
            <a:ext cx="61214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5400" b="1">
                <a:solidFill>
                  <a:srgbClr val="00B050"/>
                </a:solidFill>
                <a:latin typeface="Century Schoolbook" pitchFamily="18" charset="0"/>
              </a:rPr>
              <a:t>Vita nuova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asellaDiTesto 5"/>
          <p:cNvSpPr txBox="1">
            <a:spLocks noChangeArrowheads="1"/>
          </p:cNvSpPr>
          <p:nvPr/>
        </p:nvSpPr>
        <p:spPr bwMode="auto">
          <a:xfrm>
            <a:off x="323850" y="260350"/>
            <a:ext cx="8424863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3400" b="1">
                <a:solidFill>
                  <a:srgbClr val="002060"/>
                </a:solidFill>
                <a:latin typeface="Century Schoolbook" pitchFamily="18" charset="0"/>
              </a:rPr>
              <a:t>Gesù diceva loro una parabola: «Nessuno strappa un pezzo da un vestito nuovo per attaccarlo a un vestito vecchio; altrimenti egli strappa il nuovo, e la toppa presa dal nuovo non si adatta al vecchio.  E nessuno mette vino nuovo in otri vecchi; altrimenti il vino nuovo spacca gli otri, si versa fuori e gli otri vanno perduti. Il vino nuovo bisogna metterlo in otri nuovi.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CasellaDiTesto 5"/>
          <p:cNvSpPr txBox="1">
            <a:spLocks noChangeArrowheads="1"/>
          </p:cNvSpPr>
          <p:nvPr/>
        </p:nvSpPr>
        <p:spPr bwMode="auto">
          <a:xfrm>
            <a:off x="323850" y="260350"/>
            <a:ext cx="8424863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5400" b="1">
                <a:solidFill>
                  <a:srgbClr val="002060"/>
                </a:solidFill>
                <a:latin typeface="Century Schoolbook" pitchFamily="18" charset="0"/>
              </a:rPr>
              <a:t>“Non sono più io che vivo </a:t>
            </a:r>
          </a:p>
          <a:p>
            <a:pPr algn="ctr"/>
            <a:r>
              <a:rPr lang="it-IT" sz="5400" b="1">
                <a:solidFill>
                  <a:srgbClr val="002060"/>
                </a:solidFill>
                <a:latin typeface="Century Schoolbook" pitchFamily="18" charset="0"/>
              </a:rPr>
              <a:t>ma </a:t>
            </a:r>
            <a:r>
              <a:rPr lang="it-IT" sz="5400" b="1" u="sng">
                <a:solidFill>
                  <a:srgbClr val="002060"/>
                </a:solidFill>
                <a:latin typeface="Century Schoolbook" pitchFamily="18" charset="0"/>
              </a:rPr>
              <a:t>Cristo vive in me</a:t>
            </a:r>
            <a:r>
              <a:rPr lang="it-IT" sz="5400" b="1">
                <a:solidFill>
                  <a:srgbClr val="002060"/>
                </a:solidFill>
                <a:latin typeface="Century Schoolbook" pitchFamily="18" charset="0"/>
              </a:rPr>
              <a:t>”</a:t>
            </a:r>
          </a:p>
        </p:txBody>
      </p:sp>
      <p:pic>
        <p:nvPicPr>
          <p:cNvPr id="16386" name="Immagin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3068638"/>
            <a:ext cx="7200900" cy="365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asellaDiTesto 5"/>
          <p:cNvSpPr txBox="1">
            <a:spLocks noChangeArrowheads="1"/>
          </p:cNvSpPr>
          <p:nvPr/>
        </p:nvSpPr>
        <p:spPr bwMode="auto">
          <a:xfrm>
            <a:off x="323850" y="260350"/>
            <a:ext cx="842486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4800" b="1">
                <a:solidFill>
                  <a:srgbClr val="002060"/>
                </a:solidFill>
                <a:latin typeface="Century Schoolbook" pitchFamily="18" charset="0"/>
              </a:rPr>
              <a:t>Il battesimo è la porta della vita</a:t>
            </a:r>
          </a:p>
        </p:txBody>
      </p:sp>
      <p:pic>
        <p:nvPicPr>
          <p:cNvPr id="17410" name="Immagin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830388"/>
            <a:ext cx="7848600" cy="347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CasellaDiTesto 4"/>
          <p:cNvSpPr txBox="1">
            <a:spLocks noChangeArrowheads="1"/>
          </p:cNvSpPr>
          <p:nvPr/>
        </p:nvSpPr>
        <p:spPr bwMode="auto">
          <a:xfrm>
            <a:off x="468313" y="5516563"/>
            <a:ext cx="8424862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400" b="1">
                <a:solidFill>
                  <a:srgbClr val="002060"/>
                </a:solidFill>
                <a:latin typeface="Century Schoolbook" pitchFamily="18" charset="0"/>
              </a:rPr>
              <a:t>La speranza poi non delude, perché l'amore di Dio è stato riversato nei nostri cuori per mezzo dello Spirito Santo che ci è stato dato.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CasellaDiTesto 5"/>
          <p:cNvSpPr txBox="1">
            <a:spLocks noChangeArrowheads="1"/>
          </p:cNvSpPr>
          <p:nvPr/>
        </p:nvSpPr>
        <p:spPr bwMode="auto">
          <a:xfrm>
            <a:off x="468313" y="188913"/>
            <a:ext cx="842486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3600" b="1">
                <a:solidFill>
                  <a:srgbClr val="002060"/>
                </a:solidFill>
                <a:latin typeface="Century Schoolbook" pitchFamily="18" charset="0"/>
              </a:rPr>
              <a:t>Dio dimostra il suo amore verso di noi perché, mentre eravamo ancora peccatori, Cristo è morto per noi.</a:t>
            </a:r>
          </a:p>
        </p:txBody>
      </p:sp>
      <p:sp>
        <p:nvSpPr>
          <p:cNvPr id="18434" name="CasellaDiTesto 1"/>
          <p:cNvSpPr txBox="1">
            <a:spLocks noChangeArrowheads="1"/>
          </p:cNvSpPr>
          <p:nvPr/>
        </p:nvSpPr>
        <p:spPr bwMode="auto">
          <a:xfrm>
            <a:off x="503238" y="4941888"/>
            <a:ext cx="8353425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3600" b="1">
                <a:solidFill>
                  <a:srgbClr val="002060"/>
                </a:solidFill>
                <a:latin typeface="Century Schoolbook" pitchFamily="18" charset="0"/>
              </a:rPr>
              <a:t>non siamo stati noi ad amare Dio, ma è lui che ha amato noi e ha mandato il suo Figlio</a:t>
            </a:r>
          </a:p>
        </p:txBody>
      </p:sp>
      <p:pic>
        <p:nvPicPr>
          <p:cNvPr id="18435" name="Immagin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675" y="2497138"/>
            <a:ext cx="403225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/>
              <a:ext uri="{28A0092B-C50C-407E-A947-70E740481C1C}"/>
            </a:extLst>
          </a:blip>
          <a:stretch>
            <a:fillRect/>
          </a:stretch>
        </p:blipFill>
        <p:spPr>
          <a:xfrm>
            <a:off x="22668" y="404664"/>
            <a:ext cx="9139944" cy="609329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9458" name="CasellaDiTesto 1"/>
          <p:cNvSpPr txBox="1">
            <a:spLocks noChangeArrowheads="1"/>
          </p:cNvSpPr>
          <p:nvPr/>
        </p:nvSpPr>
        <p:spPr bwMode="auto">
          <a:xfrm>
            <a:off x="1331913" y="836613"/>
            <a:ext cx="6840537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6600">
                <a:solidFill>
                  <a:srgbClr val="FFFF00"/>
                </a:solidFill>
                <a:latin typeface="Arial Black" pitchFamily="34" charset="0"/>
              </a:rPr>
              <a:t>Siamo amati!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835150" y="-458788"/>
            <a:ext cx="6692900" cy="431958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sz="4400" dirty="0" smtClean="0">
                <a:latin typeface="AR DARLING" pitchFamily="2" charset="0"/>
              </a:rPr>
              <a:t>RICA</a:t>
            </a:r>
            <a:br>
              <a:rPr lang="it-IT" sz="4400" dirty="0" smtClean="0">
                <a:latin typeface="AR DARLING" pitchFamily="2" charset="0"/>
              </a:rPr>
            </a:br>
            <a:r>
              <a:rPr lang="it-IT" sz="4400" dirty="0" smtClean="0">
                <a:latin typeface="AR DARLING" pitchFamily="2" charset="0"/>
              </a:rPr>
              <a:t>Rito dell’iniziazione cristiana degli adulti</a:t>
            </a:r>
            <a:endParaRPr lang="it-IT" sz="4400" dirty="0">
              <a:latin typeface="AR DARLING" pitchFamily="2" charset="0"/>
            </a:endParaRPr>
          </a:p>
        </p:txBody>
      </p:sp>
      <p:sp>
        <p:nvSpPr>
          <p:cNvPr id="20482" name="Sottotitolo 2"/>
          <p:cNvSpPr>
            <a:spLocks noGrp="1"/>
          </p:cNvSpPr>
          <p:nvPr>
            <p:ph type="subTitle" idx="1"/>
          </p:nvPr>
        </p:nvSpPr>
        <p:spPr>
          <a:xfrm>
            <a:off x="2286000" y="5003800"/>
            <a:ext cx="6172200" cy="1371600"/>
          </a:xfrm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oggia">
  <a:themeElements>
    <a:clrScheme name="Loggi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Loggi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oggi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Loggia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32</TotalTime>
  <Words>290</Words>
  <Application>Microsoft Office PowerPoint</Application>
  <PresentationFormat>Presentazione su schermo (4:3)</PresentationFormat>
  <Paragraphs>26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Loggia</vt:lpstr>
      <vt:lpstr>Con il segno della croce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RICA Rito dell’iniziazione cristiana degli adulti</vt:lpstr>
      <vt:lpstr>Rito di introduzione</vt:lpstr>
      <vt:lpstr>Prima adesione</vt:lpstr>
      <vt:lpstr>Esorcismo e rinuncia ai culti pagani</vt:lpstr>
      <vt:lpstr>Segno di croce sulla fronte e sui sensi</vt:lpstr>
      <vt:lpstr>Diapositiva 14</vt:lpstr>
      <vt:lpstr>Imposizione del nuovo nome e ingresso in chiesa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RICA Rito dell’iniziazione cristiana degli adulti</dc:title>
  <dc:creator>Diego</dc:creator>
  <cp:lastModifiedBy>Diego</cp:lastModifiedBy>
  <cp:revision>6</cp:revision>
  <dcterms:created xsi:type="dcterms:W3CDTF">2021-02-19T10:30:12Z</dcterms:created>
  <dcterms:modified xsi:type="dcterms:W3CDTF">2021-04-03T10:41:48Z</dcterms:modified>
</cp:coreProperties>
</file>