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71" r:id="rId3"/>
    <p:sldId id="272" r:id="rId4"/>
    <p:sldId id="273" r:id="rId5"/>
    <p:sldId id="274" r:id="rId6"/>
    <p:sldId id="282" r:id="rId7"/>
    <p:sldId id="280" r:id="rId8"/>
    <p:sldId id="283" r:id="rId9"/>
    <p:sldId id="275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AA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01ED9-031E-4BB4-9FFE-1EB5620C06C9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06416-75BE-4E75-B5FA-614A605E3E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8286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7130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5478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33391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2347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1057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39167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1567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9340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8821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9114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1222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0273C-195C-4986-89AC-24FA3E0CBBA0}" type="datetimeFigureOut">
              <a:rPr lang="it-IT" smtClean="0"/>
              <a:pPr/>
              <a:t>03/04/2021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8BD0F-971C-4BD2-A29A-6404678363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240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9532" y="5361602"/>
            <a:ext cx="84969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971600" y="116632"/>
            <a:ext cx="70207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oper Black" panose="0208090404030B020404" pitchFamily="18" charset="0"/>
              </a:rPr>
              <a:t>Siete diventati </a:t>
            </a:r>
          </a:p>
          <a:p>
            <a:pPr algn="ctr"/>
            <a:r>
              <a:rPr lang="it-IT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oper Black" panose="0208090404030B020404" pitchFamily="18" charset="0"/>
              </a:rPr>
              <a:t>nuova creatura</a:t>
            </a:r>
            <a:endParaRPr lang="it-IT" sz="4000" b="1" i="1" dirty="0">
              <a:solidFill>
                <a:schemeClr val="tx1">
                  <a:lumMod val="95000"/>
                  <a:lumOff val="5000"/>
                </a:schemeClr>
              </a:solidFill>
              <a:latin typeface="Cooper Black" panose="0208090404030B020404" pitchFamily="18" charset="0"/>
            </a:endParaRPr>
          </a:p>
        </p:txBody>
      </p:sp>
      <p:pic>
        <p:nvPicPr>
          <p:cNvPr id="1026" name="Picture 2" descr="Io sono la luce del mondo - YouTu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5" y="1440072"/>
            <a:ext cx="8880921" cy="515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940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6264696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0000"/>
                </a:solidFill>
                <a:latin typeface="Times New Roman"/>
              </a:rPr>
              <a:t>PREPARAZIONE DEL CERO PASQUALE</a:t>
            </a:r>
            <a:r>
              <a:rPr lang="it-IT" i="1" dirty="0" smtClean="0">
                <a:solidFill>
                  <a:srgbClr val="FF0000"/>
                </a:solidFill>
                <a:latin typeface="Times New Roman"/>
              </a:rPr>
              <a:t/>
            </a:r>
            <a:br>
              <a:rPr lang="it-IT" i="1" dirty="0" smtClean="0">
                <a:solidFill>
                  <a:srgbClr val="FF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/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Il Cristo ieri e oggi: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Principio e Fine, Alfa e Omega.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A lui appartengono il tempo e i secoli.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A lui la gloria e il potere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per tutti i secoli in eterno. Amen.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/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i="1" dirty="0" smtClean="0">
                <a:solidFill>
                  <a:srgbClr val="FF0000"/>
                </a:solidFill>
                <a:latin typeface="Times New Roman"/>
              </a:rPr>
              <a:t>Al fuoco nuovo il sacerdote accende il cero pasquale, dicendo:</a:t>
            </a: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/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La luce del Cristo che risorge glorioso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disperda le tenebre del cuore e dello spirito.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lnSpcReduction="10000"/>
          </a:bodyPr>
          <a:lstStyle/>
          <a:p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  PRECONIO PASQUALE</a:t>
            </a:r>
          </a:p>
          <a:p>
            <a:pPr>
              <a:buNone/>
            </a:pPr>
            <a:endParaRPr lang="it-IT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  Riconosciamo nella colonna dell'Esodo</a:t>
            </a:r>
            <a:r>
              <a:rPr lang="it-IT" b="1" dirty="0" smtClean="0">
                <a:solidFill>
                  <a:srgbClr val="800000"/>
                </a:solidFill>
                <a:latin typeface="Book Antiqua"/>
              </a:rPr>
              <a:t>  </a:t>
            </a: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/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gli antichi presagi di questo lume pasquale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che un fuoco ardente ha acceso in onore di Dio.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Pur diviso in tante fiammelle non estingue il suo vivo splendore,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ma si accresce nel consumarsi della cera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che l'ape madre ha prodotto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per alimentare questa preziosa lampada.</a:t>
            </a:r>
            <a:r>
              <a:rPr lang="it-IT" b="1" dirty="0" smtClean="0">
                <a:solidFill>
                  <a:srgbClr val="000000"/>
                </a:solidFill>
                <a:latin typeface="Times New Roman"/>
              </a:rPr>
              <a:t> </a:t>
            </a: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/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/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Ti preghiamo, dunque, Signore, che questo cero,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offerto in onore del tuo nome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per illuminare l'oscurità di questa notte,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risplenda di luce che mai si spegne.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/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Salga a te come profumo soave,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si confonda con le stelle del cielo.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Lo trovi acceso la stella del mattino,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questa stella che non conosce tramonto: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Cristo, tuo Figlio, che risuscitato dai morti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fa risplendere sugli uomini la sua luce serena </a:t>
            </a:r>
            <a:br>
              <a:rPr lang="it-IT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b="1" dirty="0" smtClean="0">
                <a:solidFill>
                  <a:srgbClr val="800000"/>
                </a:solidFill>
                <a:latin typeface="Times New Roman"/>
              </a:rPr>
              <a:t>e vive e regna nei secoli dei secoli. Amen.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9532" y="5361602"/>
            <a:ext cx="84969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79512" y="268838"/>
            <a:ext cx="8856984" cy="6575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dirty="0">
                <a:solidFill>
                  <a:srgbClr val="C00000"/>
                </a:solidFill>
                <a:latin typeface="Cooper Black" panose="0208090404030B0204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Mt 5,14-16 </a:t>
            </a:r>
            <a:r>
              <a:rPr lang="it-IT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oper Black" panose="0208090404030B0204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Voi siete la luce del mondo n</a:t>
            </a:r>
            <a:r>
              <a:rPr lang="it-IT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può restare nascosta una città collocata sopra un monte, </a:t>
            </a:r>
            <a:r>
              <a:rPr lang="it-IT" sz="3600" b="1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it-IT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 si accende una lucerna per metterla sotto il moggio, ma sopra il lucerniere perché faccia luce a tutti quelli che sono nella casa. </a:t>
            </a:r>
            <a:r>
              <a:rPr lang="it-IT" sz="3600" b="1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it-IT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Così risplenda la vostra luce davanti agli uomini, perché vedano le vostre opere buone e rendano gloria al vostro Padre che è nei cieli.</a:t>
            </a:r>
            <a:endParaRPr lang="it-IT" sz="36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ooper Black" panose="0208090404030B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7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9532" y="5361602"/>
            <a:ext cx="84969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79512" y="268838"/>
            <a:ext cx="8856984" cy="647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36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ooper Black" panose="0208090404030B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6" name="Picture 8" descr="Si illumina il cielo di Vo' grazie alle &quot;Lanterne della Speranza&quot;:  l'iniziativa dei resident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676964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3282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9532" y="5361602"/>
            <a:ext cx="84969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79512" y="268838"/>
            <a:ext cx="8856984" cy="647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36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ooper Black" panose="0208090404030B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Raro tornado di fuoco spaventa la popolazione: la colonna di fiamme si alza  nel cielo – VIDEO di quanto è accaduto in Brasi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907" y="268838"/>
            <a:ext cx="4427093" cy="640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606605" y="116632"/>
            <a:ext cx="4429891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900" b="1" dirty="0" smtClean="0">
                <a:latin typeface="Cooper Black" panose="0208090404030B020404" pitchFamily="18" charset="0"/>
              </a:rPr>
              <a:t>«La </a:t>
            </a:r>
            <a:r>
              <a:rPr lang="it-IT" sz="2900" b="1" dirty="0">
                <a:latin typeface="Cooper Black" panose="0208090404030B020404" pitchFamily="18" charset="0"/>
              </a:rPr>
              <a:t>colonna di nube si mosse e dal davanti passò indietro.  Venne così a trovarsi tra l'accampamento degli Egiziani e quello d'Israele. Ora la nube era tenebrosa per gli uni, mentre per gli altri illuminava la notte; così gli uni non poterono avvicinarsi agli altri durante tutta la </a:t>
            </a:r>
            <a:r>
              <a:rPr lang="it-IT" sz="2900" b="1" dirty="0" smtClean="0">
                <a:latin typeface="Cooper Black" panose="0208090404030B020404" pitchFamily="18" charset="0"/>
              </a:rPr>
              <a:t>notte». </a:t>
            </a:r>
          </a:p>
          <a:p>
            <a:r>
              <a:rPr lang="it-IT" sz="2800" b="1" dirty="0">
                <a:latin typeface="Cooper Black" panose="0208090404030B020404" pitchFamily="18" charset="0"/>
              </a:rPr>
              <a:t>	</a:t>
            </a:r>
            <a:r>
              <a:rPr lang="it-IT" sz="2800" b="1" dirty="0" smtClean="0">
                <a:latin typeface="Cooper Black" panose="0208090404030B020404" pitchFamily="18" charset="0"/>
              </a:rPr>
              <a:t>		</a:t>
            </a:r>
            <a:r>
              <a:rPr lang="it-IT" sz="1600" b="1" i="1" dirty="0" smtClean="0"/>
              <a:t>Esodo </a:t>
            </a:r>
            <a:r>
              <a:rPr lang="it-IT" sz="1600" b="1" i="1" dirty="0"/>
              <a:t>14, 19-21 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xmlns="" val="40285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9532" y="5361602"/>
            <a:ext cx="84969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79512" y="268838"/>
            <a:ext cx="8856984" cy="647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36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ooper Black" panose="0208090404030B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MoGist - Kit di pittura con diamanti 5D per il giorno e la notte, per la  decorazione della casa: Amazon.it: Casa e cucin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289" y="34458"/>
            <a:ext cx="9036495" cy="3774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79512" y="3717032"/>
            <a:ext cx="88569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latin typeface="Cooper Black" panose="0208090404030B020404" pitchFamily="18" charset="0"/>
              </a:rPr>
              <a:t>U</a:t>
            </a:r>
            <a:r>
              <a:rPr lang="it-IT" sz="3000" dirty="0" smtClean="0">
                <a:latin typeface="Cooper Black" panose="0208090404030B020404" pitchFamily="18" charset="0"/>
              </a:rPr>
              <a:t>n </a:t>
            </a:r>
            <a:r>
              <a:rPr lang="it-IT" sz="3000" dirty="0">
                <a:latin typeface="Cooper Black" panose="0208090404030B020404" pitchFamily="18" charset="0"/>
              </a:rPr>
              <a:t>tempo eravate tenebra, ora siete luce nel Signore. Comportatevi perciò come i figli della luce; </a:t>
            </a:r>
            <a:r>
              <a:rPr lang="it-IT" sz="3000" dirty="0" smtClean="0">
                <a:latin typeface="Cooper Black" panose="0208090404030B020404" pitchFamily="18" charset="0"/>
              </a:rPr>
              <a:t>il </a:t>
            </a:r>
            <a:r>
              <a:rPr lang="it-IT" sz="3000" dirty="0">
                <a:latin typeface="Cooper Black" panose="0208090404030B020404" pitchFamily="18" charset="0"/>
              </a:rPr>
              <a:t>frutto della luce consiste in ogni bontà, giustizia e verità… non partecipate alle opere infruttuose delle tenebre, ma piuttosto condannatele </a:t>
            </a:r>
            <a:r>
              <a:rPr lang="it-IT" sz="3000" dirty="0" smtClean="0">
                <a:latin typeface="Cooper Black" panose="0208090404030B020404" pitchFamily="18" charset="0"/>
              </a:rPr>
              <a:t>apertamente. </a:t>
            </a:r>
            <a:r>
              <a:rPr lang="it-IT" sz="3000" b="1" i="1" dirty="0" smtClean="0">
                <a:latin typeface="Cooper Black" panose="0208090404030B020404" pitchFamily="18" charset="0"/>
              </a:rPr>
              <a:t>	</a:t>
            </a:r>
            <a:r>
              <a:rPr lang="it-IT" b="1" i="1" dirty="0" smtClean="0"/>
              <a:t>Efesini 5,8-9 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xmlns="" val="64432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unnamed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7318" y="884307"/>
            <a:ext cx="7709365" cy="508938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holdtimes-battesimotries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64088" y="1186747"/>
            <a:ext cx="3779912" cy="5671253"/>
          </a:xfrm>
        </p:spPr>
      </p:pic>
      <p:pic>
        <p:nvPicPr>
          <p:cNvPr id="5" name="Immagine 4" descr="unnamed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5373216" cy="53732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Book Antiqua"/>
              </a:rPr>
              <a:t>Consegna della veste bianca (RICA)</a:t>
            </a:r>
            <a:r>
              <a:rPr lang="it-IT" sz="4000" b="1" dirty="0" smtClean="0">
                <a:solidFill>
                  <a:srgbClr val="000000"/>
                </a:solidFill>
                <a:latin typeface="Book Antiqua"/>
              </a:rPr>
              <a:t/>
            </a:r>
            <a:br>
              <a:rPr lang="it-IT" sz="4000" b="1" dirty="0" smtClean="0">
                <a:solidFill>
                  <a:srgbClr val="000000"/>
                </a:solidFill>
                <a:latin typeface="Book Antiqua"/>
              </a:rPr>
            </a:br>
            <a:r>
              <a:rPr lang="it-IT" sz="4000" b="1" dirty="0" smtClean="0">
                <a:solidFill>
                  <a:srgbClr val="000000"/>
                </a:solidFill>
                <a:latin typeface="Book Antiqua"/>
              </a:rPr>
              <a:t/>
            </a:r>
            <a:br>
              <a:rPr lang="it-IT" sz="4000" b="1" dirty="0" smtClean="0">
                <a:solidFill>
                  <a:srgbClr val="000000"/>
                </a:solidFill>
                <a:latin typeface="Book Antiqua"/>
              </a:rPr>
            </a:br>
            <a:r>
              <a:rPr lang="it-IT" sz="4000" b="1" dirty="0" smtClean="0">
                <a:solidFill>
                  <a:srgbClr val="FF0000"/>
                </a:solidFill>
                <a:latin typeface="Book Antiqua"/>
              </a:rPr>
              <a:t>N.</a:t>
            </a:r>
            <a:r>
              <a:rPr lang="it-IT" sz="4000" b="1" dirty="0" smtClean="0">
                <a:solidFill>
                  <a:srgbClr val="000000"/>
                </a:solidFill>
                <a:latin typeface="Book Antiqua"/>
              </a:rPr>
              <a:t> e </a:t>
            </a:r>
            <a:r>
              <a:rPr lang="it-IT" sz="4000" b="1" dirty="0" smtClean="0">
                <a:solidFill>
                  <a:srgbClr val="FF0000"/>
                </a:solidFill>
                <a:latin typeface="Book Antiqua"/>
              </a:rPr>
              <a:t>N.</a:t>
            </a:r>
            <a:r>
              <a:rPr lang="it-IT" sz="4000" b="1" dirty="0" smtClean="0">
                <a:solidFill>
                  <a:srgbClr val="000000"/>
                </a:solidFill>
                <a:latin typeface="Book Antiqua"/>
              </a:rPr>
              <a:t>, siete diventati nuova creatura e siete rivestiti di Cristo.</a:t>
            </a:r>
            <a:br>
              <a:rPr lang="it-IT" sz="4000" b="1" dirty="0" smtClean="0">
                <a:solidFill>
                  <a:srgbClr val="000000"/>
                </a:solidFill>
                <a:latin typeface="Book Antiqua"/>
              </a:rPr>
            </a:br>
            <a:r>
              <a:rPr lang="it-IT" sz="4000" b="1" dirty="0" smtClean="0">
                <a:solidFill>
                  <a:srgbClr val="000000"/>
                </a:solidFill>
                <a:latin typeface="Book Antiqua"/>
              </a:rPr>
              <a:t>Ricevete perciò la veste bianca e </a:t>
            </a:r>
            <a:r>
              <a:rPr lang="it-IT" sz="4000" b="1" u="sng" dirty="0" smtClean="0">
                <a:solidFill>
                  <a:srgbClr val="000000"/>
                </a:solidFill>
                <a:latin typeface="Book Antiqua"/>
              </a:rPr>
              <a:t>portatela senza macchia fino al tribunale del nostro Signore Gesù Cristo</a:t>
            </a:r>
            <a:r>
              <a:rPr lang="it-IT" sz="4000" b="1" dirty="0" smtClean="0">
                <a:solidFill>
                  <a:srgbClr val="000000"/>
                </a:solidFill>
                <a:latin typeface="Book Antiqua"/>
              </a:rPr>
              <a:t>, per avere la vita eterna.</a:t>
            </a:r>
            <a:endParaRPr lang="it-IT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/>
          </a:bodyPr>
          <a:lstStyle/>
          <a:p>
            <a:r>
              <a:rPr lang="it-IT" sz="3400" b="1" dirty="0" smtClean="0">
                <a:solidFill>
                  <a:srgbClr val="000000"/>
                </a:solidFill>
                <a:latin typeface="Times New Roman"/>
              </a:rPr>
              <a:t>BENEDIZIONE DEL FUOCO NUOVO  </a:t>
            </a:r>
            <a:br>
              <a:rPr lang="it-IT" sz="34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it-IT" sz="3400" b="1" dirty="0" smtClean="0">
                <a:solidFill>
                  <a:srgbClr val="800000"/>
                </a:solidFill>
                <a:latin typeface="Times New Roman"/>
              </a:rPr>
              <a:t/>
            </a:r>
            <a:br>
              <a:rPr lang="it-IT" sz="3400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sz="3400" b="1" dirty="0" smtClean="0">
                <a:solidFill>
                  <a:srgbClr val="800000"/>
                </a:solidFill>
                <a:latin typeface="Times New Roman"/>
              </a:rPr>
              <a:t>O Padre, che per mezzo del tuo Figlio ci hai comunicato la fiamma viva della tua gloria, </a:t>
            </a:r>
            <a:r>
              <a:rPr lang="it-IT" sz="3400" b="1" dirty="0" smtClean="0">
                <a:solidFill>
                  <a:srgbClr val="800000"/>
                </a:solidFill>
              </a:rPr>
              <a:t/>
            </a:r>
            <a:br>
              <a:rPr lang="it-IT" sz="3400" b="1" dirty="0" smtClean="0">
                <a:solidFill>
                  <a:srgbClr val="800000"/>
                </a:solidFill>
              </a:rPr>
            </a:br>
            <a:r>
              <a:rPr lang="it-IT" sz="34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benedici</a:t>
            </a:r>
            <a:r>
              <a:rPr lang="it-IT" sz="3400" b="1" dirty="0" smtClean="0">
                <a:solidFill>
                  <a:srgbClr val="800000"/>
                </a:solidFill>
              </a:rPr>
              <a:t> </a:t>
            </a:r>
            <a:r>
              <a:rPr lang="it-IT" sz="3400" dirty="0" smtClean="0">
                <a:solidFill>
                  <a:srgbClr val="000000"/>
                </a:solidFill>
                <a:latin typeface="Wingdings"/>
              </a:rPr>
              <a:t>X</a:t>
            </a:r>
            <a:r>
              <a:rPr lang="it-IT" sz="3400" b="1" dirty="0" smtClean="0">
                <a:solidFill>
                  <a:srgbClr val="800000"/>
                </a:solidFill>
                <a:latin typeface="Tahoma"/>
              </a:rPr>
              <a:t> </a:t>
            </a:r>
            <a:r>
              <a:rPr lang="it-IT" sz="3400" b="1" dirty="0" smtClean="0">
                <a:solidFill>
                  <a:srgbClr val="800000"/>
                </a:solidFill>
                <a:latin typeface="Times New Roman"/>
              </a:rPr>
              <a:t>questo fuoco nuovo,</a:t>
            </a:r>
            <a:r>
              <a:rPr lang="it-IT" sz="3400" b="1" dirty="0" smtClean="0">
                <a:solidFill>
                  <a:srgbClr val="800000"/>
                </a:solidFill>
                <a:latin typeface="Tahoma"/>
              </a:rPr>
              <a:t> </a:t>
            </a:r>
            <a:r>
              <a:rPr lang="it-IT" sz="3400" b="1" dirty="0" smtClean="0">
                <a:solidFill>
                  <a:srgbClr val="800000"/>
                </a:solidFill>
                <a:latin typeface="Times New Roman"/>
              </a:rPr>
              <a:t/>
            </a:r>
            <a:br>
              <a:rPr lang="it-IT" sz="3400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sz="3400" b="1" u="sng" dirty="0" smtClean="0">
                <a:solidFill>
                  <a:srgbClr val="800000"/>
                </a:solidFill>
                <a:latin typeface="Times New Roman"/>
              </a:rPr>
              <a:t>fa' che le feste pasquali accendano in noi il desiderio del cielo,</a:t>
            </a:r>
            <a:r>
              <a:rPr lang="it-IT" sz="3400" b="1" dirty="0" smtClean="0">
                <a:solidFill>
                  <a:srgbClr val="800000"/>
                </a:solidFill>
                <a:latin typeface="Times New Roman"/>
              </a:rPr>
              <a:t> </a:t>
            </a:r>
            <a:br>
              <a:rPr lang="it-IT" sz="3400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sz="3400" b="1" dirty="0" smtClean="0">
                <a:solidFill>
                  <a:srgbClr val="800000"/>
                </a:solidFill>
                <a:latin typeface="Times New Roman"/>
              </a:rPr>
              <a:t>e ci guidino, rinnovati nello spirito, </a:t>
            </a:r>
            <a:br>
              <a:rPr lang="it-IT" sz="3400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sz="3400" b="1" dirty="0" smtClean="0">
                <a:solidFill>
                  <a:srgbClr val="800000"/>
                </a:solidFill>
                <a:latin typeface="Times New Roman"/>
              </a:rPr>
              <a:t>alla festa dello splendore eterno. </a:t>
            </a:r>
            <a:br>
              <a:rPr lang="it-IT" sz="3400" b="1" dirty="0" smtClean="0">
                <a:solidFill>
                  <a:srgbClr val="800000"/>
                </a:solidFill>
                <a:latin typeface="Times New Roman"/>
              </a:rPr>
            </a:br>
            <a:r>
              <a:rPr lang="it-IT" sz="3400" b="1" dirty="0" smtClean="0">
                <a:solidFill>
                  <a:srgbClr val="800000"/>
                </a:solidFill>
                <a:latin typeface="Times New Roman"/>
              </a:rPr>
              <a:t>Per Cristo nostro Signore.</a:t>
            </a:r>
            <a:endParaRPr lang="it-IT" sz="3400" dirty="0"/>
          </a:p>
        </p:txBody>
      </p:sp>
      <p:sp>
        <p:nvSpPr>
          <p:cNvPr id="2050" name="AutoShape 2" descr="Benedizione del fuoco -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78</Words>
  <Application>Microsoft Office PowerPoint</Application>
  <PresentationFormat>Presentazione su schermo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</dc:creator>
  <cp:lastModifiedBy>Diego</cp:lastModifiedBy>
  <cp:revision>51</cp:revision>
  <dcterms:created xsi:type="dcterms:W3CDTF">2021-02-18T21:53:49Z</dcterms:created>
  <dcterms:modified xsi:type="dcterms:W3CDTF">2021-04-03T10:39:36Z</dcterms:modified>
</cp:coreProperties>
</file>